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handoutMasterIdLst>
    <p:handoutMasterId r:id="rId24"/>
  </p:handoutMasterIdLst>
  <p:sldIdLst>
    <p:sldId id="261" r:id="rId2"/>
    <p:sldId id="258" r:id="rId3"/>
    <p:sldId id="263" r:id="rId4"/>
    <p:sldId id="264"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Lst>
  <p:sldSz cx="9144000" cy="6858000" type="screen4x3"/>
  <p:notesSz cx="6858000" cy="9144000"/>
  <p:embeddedFontLst>
    <p:embeddedFont>
      <p:font typeface="Sassoon Infant Rg" panose="02000503030000020003" charset="0"/>
      <p:regular r:id="rId25"/>
      <p:bold r:id="rId26"/>
    </p:embeddedFont>
    <p:embeddedFont>
      <p:font typeface="Sassoon Infant Md" panose="02000603050000020003" pitchFamily="50" charset="0"/>
      <p:regular r:id="rId27"/>
    </p:embeddedFont>
    <p:embeddedFont>
      <p:font typeface="Calibri" panose="020F0502020204030204" pitchFamily="34" charset="0"/>
      <p:regular r:id="rId28"/>
      <p:bold r:id="rId29"/>
      <p:italic r:id="rId30"/>
      <p:boldItalic r:id="rId31"/>
    </p:embeddedFont>
    <p:embeddedFont>
      <p:font typeface="BPreplay" panose="02000503000000020004" pitchFamily="50" charset="0"/>
      <p:regular r:id="rId32"/>
      <p:bold r:id="rId33"/>
      <p:italic r:id="rId34"/>
      <p:boldItalic r:id="rId35"/>
    </p:embeddedFont>
  </p:embeddedFontLst>
  <p:defaultTextStyle>
    <a:defPPr>
      <a:defRPr lang="en-US"/>
    </a:defPPr>
    <a:lvl1pPr algn="l" rtl="0" eaLnBrk="0" fontAlgn="base" hangingPunct="0">
      <a:spcBef>
        <a:spcPct val="0"/>
      </a:spcBef>
      <a:spcAft>
        <a:spcPct val="0"/>
      </a:spcAft>
      <a:defRPr kern="1200">
        <a:solidFill>
          <a:schemeClr val="tx1"/>
        </a:solidFill>
        <a:latin typeface="Sassoon Infant Rg" pitchFamily="50" charset="0"/>
        <a:ea typeface="+mn-ea"/>
        <a:cs typeface="+mn-cs"/>
      </a:defRPr>
    </a:lvl1pPr>
    <a:lvl2pPr marL="457200" algn="l" rtl="0" eaLnBrk="0" fontAlgn="base" hangingPunct="0">
      <a:spcBef>
        <a:spcPct val="0"/>
      </a:spcBef>
      <a:spcAft>
        <a:spcPct val="0"/>
      </a:spcAft>
      <a:defRPr kern="1200">
        <a:solidFill>
          <a:schemeClr val="tx1"/>
        </a:solidFill>
        <a:latin typeface="Sassoon Infant Rg" pitchFamily="50" charset="0"/>
        <a:ea typeface="+mn-ea"/>
        <a:cs typeface="+mn-cs"/>
      </a:defRPr>
    </a:lvl2pPr>
    <a:lvl3pPr marL="914400" algn="l" rtl="0" eaLnBrk="0" fontAlgn="base" hangingPunct="0">
      <a:spcBef>
        <a:spcPct val="0"/>
      </a:spcBef>
      <a:spcAft>
        <a:spcPct val="0"/>
      </a:spcAft>
      <a:defRPr kern="1200">
        <a:solidFill>
          <a:schemeClr val="tx1"/>
        </a:solidFill>
        <a:latin typeface="Sassoon Infant Rg" pitchFamily="50" charset="0"/>
        <a:ea typeface="+mn-ea"/>
        <a:cs typeface="+mn-cs"/>
      </a:defRPr>
    </a:lvl3pPr>
    <a:lvl4pPr marL="1371600" algn="l" rtl="0" eaLnBrk="0" fontAlgn="base" hangingPunct="0">
      <a:spcBef>
        <a:spcPct val="0"/>
      </a:spcBef>
      <a:spcAft>
        <a:spcPct val="0"/>
      </a:spcAft>
      <a:defRPr kern="1200">
        <a:solidFill>
          <a:schemeClr val="tx1"/>
        </a:solidFill>
        <a:latin typeface="Sassoon Infant Rg" pitchFamily="50" charset="0"/>
        <a:ea typeface="+mn-ea"/>
        <a:cs typeface="+mn-cs"/>
      </a:defRPr>
    </a:lvl4pPr>
    <a:lvl5pPr marL="1828800" algn="l" rtl="0" eaLnBrk="0" fontAlgn="base" hangingPunct="0">
      <a:spcBef>
        <a:spcPct val="0"/>
      </a:spcBef>
      <a:spcAft>
        <a:spcPct val="0"/>
      </a:spcAft>
      <a:defRPr kern="1200">
        <a:solidFill>
          <a:schemeClr val="tx1"/>
        </a:solidFill>
        <a:latin typeface="Sassoon Infant Rg" pitchFamily="50" charset="0"/>
        <a:ea typeface="+mn-ea"/>
        <a:cs typeface="+mn-cs"/>
      </a:defRPr>
    </a:lvl5pPr>
    <a:lvl6pPr marL="2286000" algn="l" defTabSz="914400" rtl="0" eaLnBrk="1" latinLnBrk="0" hangingPunct="1">
      <a:defRPr kern="1200">
        <a:solidFill>
          <a:schemeClr val="tx1"/>
        </a:solidFill>
        <a:latin typeface="Sassoon Infant Rg" pitchFamily="50" charset="0"/>
        <a:ea typeface="+mn-ea"/>
        <a:cs typeface="+mn-cs"/>
      </a:defRPr>
    </a:lvl6pPr>
    <a:lvl7pPr marL="2743200" algn="l" defTabSz="914400" rtl="0" eaLnBrk="1" latinLnBrk="0" hangingPunct="1">
      <a:defRPr kern="1200">
        <a:solidFill>
          <a:schemeClr val="tx1"/>
        </a:solidFill>
        <a:latin typeface="Sassoon Infant Rg" pitchFamily="50" charset="0"/>
        <a:ea typeface="+mn-ea"/>
        <a:cs typeface="+mn-cs"/>
      </a:defRPr>
    </a:lvl7pPr>
    <a:lvl8pPr marL="3200400" algn="l" defTabSz="914400" rtl="0" eaLnBrk="1" latinLnBrk="0" hangingPunct="1">
      <a:defRPr kern="1200">
        <a:solidFill>
          <a:schemeClr val="tx1"/>
        </a:solidFill>
        <a:latin typeface="Sassoon Infant Rg" pitchFamily="50" charset="0"/>
        <a:ea typeface="+mn-ea"/>
        <a:cs typeface="+mn-cs"/>
      </a:defRPr>
    </a:lvl8pPr>
    <a:lvl9pPr marL="3657600" algn="l" defTabSz="914400" rtl="0" eaLnBrk="1" latinLnBrk="0" hangingPunct="1">
      <a:defRPr kern="1200">
        <a:solidFill>
          <a:schemeClr val="tx1"/>
        </a:solidFill>
        <a:latin typeface="Sassoon Infant Rg" pitchFamily="50"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919"/>
    <a:srgbClr val="2898A8"/>
    <a:srgbClr val="BEEBE8"/>
    <a:srgbClr val="6ED4F2"/>
    <a:srgbClr val="FCDC95"/>
    <a:srgbClr val="F9EAC9"/>
    <a:srgbClr val="E5F3E4"/>
    <a:srgbClr val="FBE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8" d="100"/>
          <a:sy n="88" d="100"/>
        </p:scale>
        <p:origin x="-1267" y="-77"/>
      </p:cViewPr>
      <p:guideLst>
        <p:guide orient="horz" pos="2160"/>
        <p:guide orient="horz" pos="3997"/>
        <p:guide orient="horz" pos="323"/>
        <p:guide orient="horz" pos="459"/>
        <p:guide orient="horz" pos="3838"/>
        <p:guide pos="2880"/>
        <p:guide pos="317"/>
        <p:guide pos="5443"/>
        <p:guide pos="476"/>
        <p:guide pos="5284"/>
      </p:guideLst>
    </p:cSldViewPr>
  </p:slideViewPr>
  <p:notesTextViewPr>
    <p:cViewPr>
      <p:scale>
        <a:sx n="1" d="1"/>
        <a:sy n="1" d="1"/>
      </p:scale>
      <p:origin x="0" y="0"/>
    </p:cViewPr>
  </p:notesTextViewPr>
  <p:notesViewPr>
    <p:cSldViewPr snapToGrid="0">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56EF43B-6592-461A-B61E-BDD80D4071B2}" type="datetimeFigureOut">
              <a:rPr lang="en-GB"/>
              <a:pPr>
                <a:defRPr/>
              </a:pPr>
              <a:t>31/05/2020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9E3A859A-8965-4163-917C-856E7B89C9A6}" type="slidenum">
              <a:rPr lang="en-GB" altLang="en-US"/>
              <a:pPr/>
              <a:t>‹#›</a:t>
            </a:fld>
            <a:endParaRPr lang="en-GB" altLang="en-US"/>
          </a:p>
        </p:txBody>
      </p:sp>
    </p:spTree>
    <p:extLst>
      <p:ext uri="{BB962C8B-B14F-4D97-AF65-F5344CB8AC3E}">
        <p14:creationId xmlns:p14="http://schemas.microsoft.com/office/powerpoint/2010/main" val="237340718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ounded Rectangle 3"/>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5"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6775" y="6700838"/>
            <a:ext cx="585788"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66725" y="1122363"/>
            <a:ext cx="8201025" cy="2387600"/>
          </a:xfrm>
        </p:spPr>
        <p:txBody>
          <a:bodyPr>
            <a:normAutofit/>
          </a:bodyPr>
          <a:lstStyle>
            <a:lvl1pPr algn="ctr">
              <a:defRPr sz="4000">
                <a:latin typeface="Sassoon Infant Md" panose="02000603050000020003"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66725" y="3602038"/>
            <a:ext cx="8201025" cy="1655762"/>
          </a:xfrm>
        </p:spPr>
        <p:txBody>
          <a:bodyPr/>
          <a:lstStyle>
            <a:lvl1pPr marL="0" indent="0" algn="ctr">
              <a:buNone/>
              <a:defRPr sz="2400">
                <a:latin typeface="Sassoon Infant Rg" panose="02000503030000020003" pitchFamily="50" charset="0"/>
                <a:ea typeface="Sassoon Infant Rg" panose="02000503030000020003"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689671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3"/>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5" name="Picture 14"/>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486775" y="6700838"/>
            <a:ext cx="585788"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198" y="485773"/>
            <a:ext cx="8220075" cy="1595581"/>
          </a:xfrm>
        </p:spPr>
        <p:txBody>
          <a:bodyPr>
            <a:normAutofit/>
          </a:bodyPr>
          <a:lstStyle>
            <a:lvl1pPr>
              <a:defRPr sz="4000" b="1">
                <a:latin typeface="Sassoon Infant Md" panose="02000603050000020003"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197" y="2153354"/>
            <a:ext cx="8220075" cy="4242683"/>
          </a:xfrm>
        </p:spPr>
        <p:txBody>
          <a:bodyPr/>
          <a:lstStyle>
            <a:lvl1pPr>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20675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pic>
        <p:nvPicPr>
          <p:cNvPr id="4" name="Picture 14"/>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453438" y="6700838"/>
            <a:ext cx="5842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76249" y="549275"/>
            <a:ext cx="8181975" cy="1325563"/>
          </a:xfrm>
          <a:noFill/>
          <a:ln>
            <a:noFill/>
          </a:ln>
        </p:spPr>
        <p:txBody>
          <a:bodyPr>
            <a:normAutofit/>
          </a:bodyPr>
          <a:lstStyle>
            <a:lvl1pPr>
              <a:defRPr sz="4000" b="1">
                <a:latin typeface="Sassoon Infant Md" panose="02000603050000020003"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1012" y="2014537"/>
            <a:ext cx="8181975" cy="4351338"/>
          </a:xfrm>
          <a:noFill/>
          <a:ln>
            <a:noFill/>
          </a:ln>
        </p:spPr>
        <p:txBody>
          <a:bodyPr/>
          <a:lstStyle>
            <a:lvl1pPr>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8173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lanit Title Slide">
    <p:spTree>
      <p:nvGrpSpPr>
        <p:cNvPr id="1" name=""/>
        <p:cNvGrpSpPr/>
        <p:nvPr/>
      </p:nvGrpSpPr>
      <p:grpSpPr>
        <a:xfrm>
          <a:off x="0" y="0"/>
          <a:ext cx="0" cy="0"/>
          <a:chOff x="0" y="0"/>
          <a:chExt cx="0" cy="0"/>
        </a:xfrm>
      </p:grpSpPr>
      <p:sp>
        <p:nvSpPr>
          <p:cNvPr id="2" name="Title 1"/>
          <p:cNvSpPr>
            <a:spLocks noGrp="1"/>
          </p:cNvSpPr>
          <p:nvPr>
            <p:ph type="title"/>
          </p:nvPr>
        </p:nvSpPr>
        <p:spPr>
          <a:xfrm>
            <a:off x="539750" y="2359034"/>
            <a:ext cx="8064500" cy="655294"/>
          </a:xfrm>
          <a:noFill/>
          <a:ln>
            <a:noFill/>
          </a:ln>
        </p:spPr>
        <p:txBody>
          <a:bodyPr>
            <a:noAutofit/>
          </a:bodyPr>
          <a:lstStyle>
            <a:lvl1pPr algn="ctr">
              <a:defRPr sz="6600" b="1">
                <a:solidFill>
                  <a:schemeClr val="bg1"/>
                </a:solidFill>
                <a:latin typeface="BPreplay" panose="02000503000000020004" pitchFamily="50" charset="0"/>
              </a:defRPr>
            </a:lvl1pPr>
          </a:lstStyle>
          <a:p>
            <a:r>
              <a:rPr lang="en-US" dirty="0" smtClean="0"/>
              <a:t>Click to edit Master title style</a:t>
            </a:r>
            <a:endParaRPr lang="en-GB" dirty="0"/>
          </a:p>
        </p:txBody>
      </p:sp>
      <p:sp>
        <p:nvSpPr>
          <p:cNvPr id="11" name="Text Placeholder 10"/>
          <p:cNvSpPr>
            <a:spLocks noGrp="1"/>
          </p:cNvSpPr>
          <p:nvPr>
            <p:ph type="body" sz="quarter" idx="10"/>
          </p:nvPr>
        </p:nvSpPr>
        <p:spPr>
          <a:xfrm>
            <a:off x="1654969" y="3199950"/>
            <a:ext cx="5834062" cy="543989"/>
          </a:xfrm>
          <a:noFill/>
          <a:ln>
            <a:noFill/>
          </a:ln>
        </p:spPr>
        <p:txBody>
          <a:bodyPr anchor="ctr" anchorCtr="1">
            <a:noAutofit/>
          </a:bodyPr>
          <a:lstStyle>
            <a:lvl1pPr marL="0" indent="0" algn="ctr">
              <a:buNone/>
              <a:defRPr sz="2800">
                <a:solidFill>
                  <a:schemeClr val="bg1"/>
                </a:solidFill>
                <a:latin typeface="BPreplay" panose="02000503000000020004" pitchFamily="50" charset="0"/>
              </a:defRPr>
            </a:lvl1pPr>
          </a:lstStyle>
          <a:p>
            <a:pPr lvl="0"/>
            <a:r>
              <a:rPr lang="en-US" dirty="0" smtClean="0"/>
              <a:t>Click to edit Master text styles</a:t>
            </a:r>
          </a:p>
        </p:txBody>
      </p:sp>
    </p:spTree>
    <p:extLst>
      <p:ext uri="{BB962C8B-B14F-4D97-AF65-F5344CB8AC3E}">
        <p14:creationId xmlns:p14="http://schemas.microsoft.com/office/powerpoint/2010/main" val="2718102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192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2"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3438" y="6700838"/>
            <a:ext cx="5842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87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1" r:id="rId4"/>
    <p:sldLayoutId id="2147483702" r:id="rId5"/>
    <p:sldLayoutId id="2147483706" r:id="rId6"/>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000" kern="1200">
          <a:solidFill>
            <a:srgbClr val="1C1C1C"/>
          </a:solidFill>
          <a:latin typeface="Sassoon Infant Md" panose="02000603050000020003" pitchFamily="50" charset="0"/>
          <a:ea typeface="+mj-ea"/>
          <a:cs typeface="+mj-cs"/>
        </a:defRPr>
      </a:lvl1pPr>
      <a:lvl2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2pPr>
      <a:lvl3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3pPr>
      <a:lvl4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4pPr>
      <a:lvl5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5pPr>
      <a:lvl6pPr marL="457200" algn="l" rtl="0" fontAlgn="base">
        <a:lnSpc>
          <a:spcPct val="90000"/>
        </a:lnSpc>
        <a:spcBef>
          <a:spcPct val="0"/>
        </a:spcBef>
        <a:spcAft>
          <a:spcPct val="0"/>
        </a:spcAft>
        <a:defRPr sz="4000">
          <a:solidFill>
            <a:srgbClr val="1C1C1C"/>
          </a:solidFill>
          <a:latin typeface="Sassoon Infant Md" panose="02000603050000020003" pitchFamily="50" charset="0"/>
        </a:defRPr>
      </a:lvl6pPr>
      <a:lvl7pPr marL="914400" algn="l" rtl="0" fontAlgn="base">
        <a:lnSpc>
          <a:spcPct val="90000"/>
        </a:lnSpc>
        <a:spcBef>
          <a:spcPct val="0"/>
        </a:spcBef>
        <a:spcAft>
          <a:spcPct val="0"/>
        </a:spcAft>
        <a:defRPr sz="4000">
          <a:solidFill>
            <a:srgbClr val="1C1C1C"/>
          </a:solidFill>
          <a:latin typeface="Sassoon Infant Md" panose="02000603050000020003" pitchFamily="50" charset="0"/>
        </a:defRPr>
      </a:lvl7pPr>
      <a:lvl8pPr marL="1371600" algn="l" rtl="0" fontAlgn="base">
        <a:lnSpc>
          <a:spcPct val="90000"/>
        </a:lnSpc>
        <a:spcBef>
          <a:spcPct val="0"/>
        </a:spcBef>
        <a:spcAft>
          <a:spcPct val="0"/>
        </a:spcAft>
        <a:defRPr sz="4000">
          <a:solidFill>
            <a:srgbClr val="1C1C1C"/>
          </a:solidFill>
          <a:latin typeface="Sassoon Infant Md" panose="02000603050000020003" pitchFamily="50" charset="0"/>
        </a:defRPr>
      </a:lvl8pPr>
      <a:lvl9pPr marL="1828800" algn="l" rtl="0" fontAlgn="base">
        <a:lnSpc>
          <a:spcPct val="90000"/>
        </a:lnSpc>
        <a:spcBef>
          <a:spcPct val="0"/>
        </a:spcBef>
        <a:spcAft>
          <a:spcPct val="0"/>
        </a:spcAft>
        <a:defRPr sz="4000">
          <a:solidFill>
            <a:srgbClr val="1C1C1C"/>
          </a:solidFill>
          <a:latin typeface="Sassoon Infant Md" panose="02000603050000020003" pitchFamily="50" charset="0"/>
        </a:defRPr>
      </a:lvl9pPr>
    </p:titleStyle>
    <p:bodyStyle>
      <a:lvl1pPr marL="228600" indent="-228600" algn="l" rtl="0" eaLnBrk="0" fontAlgn="base" hangingPunct="0">
        <a:lnSpc>
          <a:spcPct val="90000"/>
        </a:lnSpc>
        <a:spcBef>
          <a:spcPts val="1000"/>
        </a:spcBef>
        <a:spcAft>
          <a:spcPct val="0"/>
        </a:spcAft>
        <a:buFont typeface="Arial" charset="0"/>
        <a:buChar char="•"/>
        <a:defRPr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charset="0"/>
        <a:buChar char="•"/>
        <a:defRPr sz="16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5.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17463"/>
            <a:ext cx="9144000" cy="688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6"/>
          <p:cNvSpPr txBox="1">
            <a:spLocks noChangeArrowheads="1"/>
          </p:cNvSpPr>
          <p:nvPr/>
        </p:nvSpPr>
        <p:spPr bwMode="auto">
          <a:xfrm>
            <a:off x="2071688" y="6383338"/>
            <a:ext cx="4992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a:solidFill>
                  <a:schemeClr val="bg1"/>
                </a:solidFill>
                <a:latin typeface="BPreplay" pitchFamily="50" charset="0"/>
              </a:rPr>
              <a:t>Year One</a:t>
            </a:r>
          </a:p>
        </p:txBody>
      </p:sp>
      <p:sp>
        <p:nvSpPr>
          <p:cNvPr id="4" name="Rectangle 3"/>
          <p:cNvSpPr/>
          <p:nvPr/>
        </p:nvSpPr>
        <p:spPr>
          <a:xfrm>
            <a:off x="0" y="6251575"/>
            <a:ext cx="9144000" cy="611188"/>
          </a:xfrm>
          <a:prstGeom prst="rect">
            <a:avLst/>
          </a:prstGeom>
          <a:solidFill>
            <a:srgbClr val="EE791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cxnSp>
        <p:nvCxnSpPr>
          <p:cNvPr id="6" name="Straight Connector 5"/>
          <p:cNvCxnSpPr/>
          <p:nvPr/>
        </p:nvCxnSpPr>
        <p:spPr>
          <a:xfrm>
            <a:off x="0" y="6251575"/>
            <a:ext cx="92614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174" name="TextBox 10"/>
          <p:cNvSpPr txBox="1">
            <a:spLocks noChangeArrowheads="1"/>
          </p:cNvSpPr>
          <p:nvPr/>
        </p:nvSpPr>
        <p:spPr bwMode="auto">
          <a:xfrm>
            <a:off x="2857500" y="6464300"/>
            <a:ext cx="3421063"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sz="800" b="1">
                <a:solidFill>
                  <a:schemeClr val="bg1"/>
                </a:solidFill>
                <a:latin typeface="BPreplay" pitchFamily="50" charset="0"/>
              </a:rPr>
              <a:t>History</a:t>
            </a:r>
            <a:r>
              <a:rPr lang="en-GB" altLang="en-US" sz="800">
                <a:solidFill>
                  <a:schemeClr val="bg1"/>
                </a:solidFill>
                <a:latin typeface="BPreplay" pitchFamily="50" charset="0"/>
              </a:rPr>
              <a:t> | UKS2 | Ancient Greece | Gods and Goddesses | Lesson 5</a:t>
            </a:r>
          </a:p>
        </p:txBody>
      </p:sp>
      <p:sp>
        <p:nvSpPr>
          <p:cNvPr id="7175" name="Text Placeholder 16"/>
          <p:cNvSpPr>
            <a:spLocks noGrp="1"/>
          </p:cNvSpPr>
          <p:nvPr>
            <p:ph type="body" sz="quarter" idx="10"/>
          </p:nvPr>
        </p:nvSpPr>
        <p:spPr>
          <a:xfrm>
            <a:off x="1655763" y="3200400"/>
            <a:ext cx="5832475" cy="542925"/>
          </a:xfrm>
        </p:spPr>
        <p:txBody>
          <a:bodyPr/>
          <a:lstStyle/>
          <a:p>
            <a:pPr eaLnBrk="1" hangingPunct="1"/>
            <a:r>
              <a:rPr lang="en-GB" altLang="en-US" smtClean="0"/>
              <a:t>Ancient Greece</a:t>
            </a:r>
          </a:p>
        </p:txBody>
      </p:sp>
      <p:sp>
        <p:nvSpPr>
          <p:cNvPr id="7176" name="Title 17"/>
          <p:cNvSpPr>
            <a:spLocks noGrp="1"/>
          </p:cNvSpPr>
          <p:nvPr>
            <p:ph type="title"/>
          </p:nvPr>
        </p:nvSpPr>
        <p:spPr>
          <a:xfrm>
            <a:off x="539750" y="2359025"/>
            <a:ext cx="8064500" cy="655638"/>
          </a:xfrm>
        </p:spPr>
        <p:txBody>
          <a:bodyPr/>
          <a:lstStyle/>
          <a:p>
            <a:pPr eaLnBrk="1" hangingPunct="1"/>
            <a:r>
              <a:rPr lang="en-GB" altLang="en-US" smtClean="0"/>
              <a:t>History</a:t>
            </a:r>
          </a:p>
        </p:txBody>
      </p:sp>
      <p:pic>
        <p:nvPicPr>
          <p:cNvPr id="7177"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65550" y="982663"/>
            <a:ext cx="16129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5"/>
          <p:cNvSpPr>
            <a:spLocks noGrp="1"/>
          </p:cNvSpPr>
          <p:nvPr>
            <p:ph type="title"/>
          </p:nvPr>
        </p:nvSpPr>
        <p:spPr>
          <a:xfrm>
            <a:off x="-336550" y="688975"/>
            <a:ext cx="3816350" cy="868363"/>
          </a:xfrm>
        </p:spPr>
        <p:txBody>
          <a:bodyPr lIns="0" tIns="36000" rIns="0" bIns="36000"/>
          <a:lstStyle/>
          <a:p>
            <a:pPr eaLnBrk="1" hangingPunct="1"/>
            <a:r>
              <a:rPr lang="en-GB" altLang="en-US" smtClean="0"/>
              <a:t>Hera</a:t>
            </a:r>
          </a:p>
        </p:txBody>
      </p:sp>
      <p:sp>
        <p:nvSpPr>
          <p:cNvPr id="16388" name="Content Placeholder 6"/>
          <p:cNvSpPr>
            <a:spLocks noGrp="1"/>
          </p:cNvSpPr>
          <p:nvPr>
            <p:ph idx="1"/>
          </p:nvPr>
        </p:nvSpPr>
        <p:spPr>
          <a:xfrm>
            <a:off x="557213" y="1179513"/>
            <a:ext cx="4014787" cy="3133725"/>
          </a:xfrm>
        </p:spPr>
        <p:txBody>
          <a:bodyPr/>
          <a:lstStyle/>
          <a:p>
            <a:pPr eaLnBrk="1" hangingPunct="1"/>
            <a:r>
              <a:rPr lang="en-GB" altLang="en-US" smtClean="0"/>
              <a:t>Hera is the sister and wife of Zeus.</a:t>
            </a:r>
          </a:p>
          <a:p>
            <a:pPr eaLnBrk="1" hangingPunct="1"/>
            <a:r>
              <a:rPr lang="en-GB" altLang="en-US" smtClean="0"/>
              <a:t>She was powerful and beautiful but very jealous and vain.</a:t>
            </a:r>
          </a:p>
          <a:p>
            <a:pPr eaLnBrk="1" hangingPunct="1"/>
            <a:r>
              <a:rPr lang="en-GB" altLang="en-US" smtClean="0"/>
              <a:t>Hera is an earth goddess and the goddess of family and marriage.</a:t>
            </a:r>
          </a:p>
          <a:p>
            <a:pPr eaLnBrk="1" hangingPunct="1"/>
            <a:r>
              <a:rPr lang="en-GB" altLang="en-US" smtClean="0"/>
              <a:t>Greek men thought of her as unpleasant.</a:t>
            </a:r>
          </a:p>
          <a:p>
            <a:pPr eaLnBrk="1" hangingPunct="1"/>
            <a:r>
              <a:rPr lang="en-GB" altLang="en-US" smtClean="0"/>
              <a:t>She tried to kill Zeus’s son, Hercules.</a:t>
            </a:r>
          </a:p>
        </p:txBody>
      </p:sp>
      <p:sp>
        <p:nvSpPr>
          <p:cNvPr id="3" name="Rectangle 2"/>
          <p:cNvSpPr/>
          <p:nvPr/>
        </p:nvSpPr>
        <p:spPr>
          <a:xfrm>
            <a:off x="836613" y="4227513"/>
            <a:ext cx="3614737" cy="1865312"/>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36588" y="4038600"/>
            <a:ext cx="3984625" cy="601663"/>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She was on the side of the Greeks in the Trojan War, but Zeus sided with the Trojans. She deceived and distracted her husband, so that the Greeks had the upper hand during the Trojan War.</a:t>
            </a:r>
            <a:endParaRPr lang="en-GB" dirty="0"/>
          </a:p>
        </p:txBody>
      </p:sp>
      <p:pic>
        <p:nvPicPr>
          <p:cNvPr id="16391"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14863" y="585788"/>
            <a:ext cx="3816350"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5"/>
          <p:cNvSpPr>
            <a:spLocks noGrp="1"/>
          </p:cNvSpPr>
          <p:nvPr>
            <p:ph type="title"/>
          </p:nvPr>
        </p:nvSpPr>
        <p:spPr>
          <a:xfrm>
            <a:off x="-439738" y="688975"/>
            <a:ext cx="3816351" cy="868363"/>
          </a:xfrm>
        </p:spPr>
        <p:txBody>
          <a:bodyPr lIns="0" tIns="36000" rIns="0" bIns="36000"/>
          <a:lstStyle/>
          <a:p>
            <a:pPr eaLnBrk="1" hangingPunct="1"/>
            <a:r>
              <a:rPr lang="en-GB" altLang="en-US" smtClean="0"/>
              <a:t>Ares</a:t>
            </a:r>
          </a:p>
        </p:txBody>
      </p:sp>
      <p:sp>
        <p:nvSpPr>
          <p:cNvPr id="17412" name="Content Placeholder 6"/>
          <p:cNvSpPr>
            <a:spLocks noGrp="1"/>
          </p:cNvSpPr>
          <p:nvPr>
            <p:ph idx="1"/>
          </p:nvPr>
        </p:nvSpPr>
        <p:spPr>
          <a:xfrm>
            <a:off x="557213" y="1179513"/>
            <a:ext cx="3816350" cy="3133725"/>
          </a:xfrm>
        </p:spPr>
        <p:txBody>
          <a:bodyPr/>
          <a:lstStyle/>
          <a:p>
            <a:pPr eaLnBrk="1" hangingPunct="1"/>
            <a:r>
              <a:rPr lang="en-GB" altLang="en-US" smtClean="0"/>
              <a:t>Ares was the God of War. He was both cruel and a coward.</a:t>
            </a:r>
          </a:p>
          <a:p>
            <a:pPr eaLnBrk="1" hangingPunct="1"/>
            <a:r>
              <a:rPr lang="en-GB" altLang="en-US" smtClean="0"/>
              <a:t>Ares was the son of Zeus and Hera, but they did not like him.</a:t>
            </a:r>
          </a:p>
          <a:p>
            <a:pPr eaLnBrk="1" hangingPunct="1"/>
            <a:r>
              <a:rPr lang="en-GB" altLang="en-US" smtClean="0"/>
              <a:t>He killed the giant Ekhidnades, a fierce monster and an enemy of the gods.</a:t>
            </a:r>
          </a:p>
        </p:txBody>
      </p:sp>
      <p:sp>
        <p:nvSpPr>
          <p:cNvPr id="3" name="Rectangle 2"/>
          <p:cNvSpPr/>
          <p:nvPr/>
        </p:nvSpPr>
        <p:spPr>
          <a:xfrm>
            <a:off x="836613" y="3562350"/>
            <a:ext cx="3614737" cy="914400"/>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36588" y="3375025"/>
            <a:ext cx="3935412" cy="600075"/>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His throne was upholstered in human skin.</a:t>
            </a:r>
            <a:endParaRPr lang="en-GB" dirty="0"/>
          </a:p>
        </p:txBody>
      </p:sp>
      <p:pic>
        <p:nvPicPr>
          <p:cNvPr id="17415"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10175" y="588963"/>
            <a:ext cx="2408238" cy="568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5"/>
          <p:cNvSpPr>
            <a:spLocks noGrp="1"/>
          </p:cNvSpPr>
          <p:nvPr>
            <p:ph type="title"/>
          </p:nvPr>
        </p:nvSpPr>
        <p:spPr>
          <a:xfrm>
            <a:off x="-77788" y="688975"/>
            <a:ext cx="3816351" cy="868363"/>
          </a:xfrm>
        </p:spPr>
        <p:txBody>
          <a:bodyPr lIns="0" tIns="36000" rIns="0" bIns="36000"/>
          <a:lstStyle/>
          <a:p>
            <a:pPr eaLnBrk="1" hangingPunct="1"/>
            <a:r>
              <a:rPr lang="en-GB" altLang="en-US" smtClean="0"/>
              <a:t>Athena</a:t>
            </a:r>
          </a:p>
        </p:txBody>
      </p:sp>
      <p:sp>
        <p:nvSpPr>
          <p:cNvPr id="18436" name="Content Placeholder 6"/>
          <p:cNvSpPr>
            <a:spLocks noGrp="1"/>
          </p:cNvSpPr>
          <p:nvPr>
            <p:ph idx="1"/>
          </p:nvPr>
        </p:nvSpPr>
        <p:spPr>
          <a:xfrm>
            <a:off x="557213" y="1179513"/>
            <a:ext cx="3816350" cy="3133725"/>
          </a:xfrm>
        </p:spPr>
        <p:txBody>
          <a:bodyPr/>
          <a:lstStyle/>
          <a:p>
            <a:pPr eaLnBrk="1" hangingPunct="1"/>
            <a:r>
              <a:rPr lang="en-GB" altLang="en-US" smtClean="0"/>
              <a:t>Athena is the daughter of Zeus. She was born directly out of his forehead.</a:t>
            </a:r>
          </a:p>
          <a:p>
            <a:pPr eaLnBrk="1" hangingPunct="1"/>
            <a:r>
              <a:rPr lang="en-GB" altLang="en-US" smtClean="0"/>
              <a:t>She was Zeus’s favourite child.</a:t>
            </a:r>
          </a:p>
          <a:p>
            <a:pPr eaLnBrk="1" hangingPunct="1"/>
            <a:r>
              <a:rPr lang="en-GB" altLang="en-US" smtClean="0"/>
              <a:t>She is the goddess of intelligence, art and literature.</a:t>
            </a:r>
          </a:p>
          <a:p>
            <a:pPr eaLnBrk="1" hangingPunct="1"/>
            <a:r>
              <a:rPr lang="en-GB" altLang="en-US" smtClean="0"/>
              <a:t>Athena turned Medusa from a human into a monster.</a:t>
            </a:r>
          </a:p>
        </p:txBody>
      </p:sp>
      <p:sp>
        <p:nvSpPr>
          <p:cNvPr id="3" name="Rectangle 2"/>
          <p:cNvSpPr/>
          <p:nvPr/>
        </p:nvSpPr>
        <p:spPr>
          <a:xfrm>
            <a:off x="836613" y="3951288"/>
            <a:ext cx="3614737" cy="1112837"/>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36588" y="3727450"/>
            <a:ext cx="4148137" cy="601663"/>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The city of Athens is named after Athena. The Parthenon is her best known and best preserved temple.</a:t>
            </a:r>
            <a:endParaRPr lang="en-GB" dirty="0"/>
          </a:p>
        </p:txBody>
      </p:sp>
      <p:pic>
        <p:nvPicPr>
          <p:cNvPr id="18439"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72038" y="588963"/>
            <a:ext cx="3211512"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5"/>
          <p:cNvSpPr>
            <a:spLocks noGrp="1"/>
          </p:cNvSpPr>
          <p:nvPr>
            <p:ph type="title"/>
          </p:nvPr>
        </p:nvSpPr>
        <p:spPr>
          <a:xfrm>
            <a:off x="-77788" y="688975"/>
            <a:ext cx="3816351" cy="868363"/>
          </a:xfrm>
        </p:spPr>
        <p:txBody>
          <a:bodyPr lIns="0" tIns="36000" rIns="0" bIns="36000"/>
          <a:lstStyle/>
          <a:p>
            <a:pPr eaLnBrk="1" hangingPunct="1"/>
            <a:r>
              <a:rPr lang="en-GB" altLang="en-US" smtClean="0"/>
              <a:t>Apollo</a:t>
            </a:r>
          </a:p>
        </p:txBody>
      </p:sp>
      <p:sp>
        <p:nvSpPr>
          <p:cNvPr id="19460" name="Content Placeholder 6"/>
          <p:cNvSpPr>
            <a:spLocks noGrp="1"/>
          </p:cNvSpPr>
          <p:nvPr>
            <p:ph idx="1"/>
          </p:nvPr>
        </p:nvSpPr>
        <p:spPr>
          <a:xfrm>
            <a:off x="557213" y="1179513"/>
            <a:ext cx="3816350" cy="3133725"/>
          </a:xfrm>
        </p:spPr>
        <p:txBody>
          <a:bodyPr/>
          <a:lstStyle/>
          <a:p>
            <a:pPr eaLnBrk="1" hangingPunct="1"/>
            <a:r>
              <a:rPr lang="en-GB" altLang="en-US" smtClean="0"/>
              <a:t>Apollo is the son of Zeus and the twin brother of Artemis.</a:t>
            </a:r>
          </a:p>
          <a:p>
            <a:pPr eaLnBrk="1" hangingPunct="1"/>
            <a:r>
              <a:rPr lang="en-GB" altLang="en-US" smtClean="0"/>
              <a:t>Apollo was the sun god. He was responsible for the movement of the sun across the sky. He moved the sun with a chariot pulled by golden horses.</a:t>
            </a:r>
          </a:p>
          <a:p>
            <a:pPr eaLnBrk="1" hangingPunct="1"/>
            <a:r>
              <a:rPr lang="en-GB" altLang="en-US" smtClean="0"/>
              <a:t>He was also the god of archery, prophesy and music.</a:t>
            </a:r>
          </a:p>
        </p:txBody>
      </p:sp>
      <p:sp>
        <p:nvSpPr>
          <p:cNvPr id="3" name="Rectangle 2"/>
          <p:cNvSpPr/>
          <p:nvPr/>
        </p:nvSpPr>
        <p:spPr>
          <a:xfrm>
            <a:off x="836613" y="4046538"/>
            <a:ext cx="3614737" cy="646112"/>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36588" y="3822700"/>
            <a:ext cx="4148137" cy="601663"/>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Apollo had healing powers.</a:t>
            </a:r>
            <a:endParaRPr lang="en-GB" dirty="0"/>
          </a:p>
        </p:txBody>
      </p:sp>
      <p:pic>
        <p:nvPicPr>
          <p:cNvPr id="19463"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32425" y="549275"/>
            <a:ext cx="2408238"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5"/>
          <p:cNvSpPr>
            <a:spLocks noGrp="1"/>
          </p:cNvSpPr>
          <p:nvPr>
            <p:ph type="title"/>
          </p:nvPr>
        </p:nvSpPr>
        <p:spPr>
          <a:xfrm>
            <a:off x="198438" y="685800"/>
            <a:ext cx="3816350" cy="868363"/>
          </a:xfrm>
        </p:spPr>
        <p:txBody>
          <a:bodyPr lIns="0" tIns="36000" rIns="0" bIns="36000"/>
          <a:lstStyle/>
          <a:p>
            <a:pPr eaLnBrk="1" hangingPunct="1"/>
            <a:r>
              <a:rPr lang="en-GB" altLang="en-US" smtClean="0"/>
              <a:t>Aphrodite</a:t>
            </a:r>
          </a:p>
        </p:txBody>
      </p:sp>
      <p:sp>
        <p:nvSpPr>
          <p:cNvPr id="20484" name="Content Placeholder 6"/>
          <p:cNvSpPr>
            <a:spLocks noGrp="1"/>
          </p:cNvSpPr>
          <p:nvPr>
            <p:ph idx="1"/>
          </p:nvPr>
        </p:nvSpPr>
        <p:spPr>
          <a:xfrm>
            <a:off x="557213" y="1179513"/>
            <a:ext cx="3816350" cy="3133725"/>
          </a:xfrm>
        </p:spPr>
        <p:txBody>
          <a:bodyPr/>
          <a:lstStyle/>
          <a:p>
            <a:pPr eaLnBrk="1" hangingPunct="1"/>
            <a:r>
              <a:rPr lang="en-GB" altLang="en-US" smtClean="0"/>
              <a:t>Aphrodite was the goddess of love, beauty and the protector of sailors. She was loved by many people.</a:t>
            </a:r>
          </a:p>
          <a:p>
            <a:pPr eaLnBrk="1" hangingPunct="1"/>
            <a:r>
              <a:rPr lang="en-GB" altLang="en-US" smtClean="0"/>
              <a:t>She was born when Uranus was killed. Uranus’s blood fell into the sea and she emerged from the froth.</a:t>
            </a:r>
          </a:p>
          <a:p>
            <a:pPr eaLnBrk="1" hangingPunct="1"/>
            <a:r>
              <a:rPr lang="en-GB" altLang="en-US" smtClean="0"/>
              <a:t>Her skin was whiter than ivory, her hair as golden as the setting sun and her eyes as blue as the summer sky. </a:t>
            </a:r>
          </a:p>
        </p:txBody>
      </p:sp>
      <p:sp>
        <p:nvSpPr>
          <p:cNvPr id="3" name="Rectangle 2"/>
          <p:cNvSpPr/>
          <p:nvPr/>
        </p:nvSpPr>
        <p:spPr>
          <a:xfrm>
            <a:off x="755650" y="4778375"/>
            <a:ext cx="3816350" cy="1112838"/>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550863" y="4556125"/>
            <a:ext cx="4332287" cy="601663"/>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Aphrodite changed a statue into a human so that one of her loyal followers could have the statue as his wife.</a:t>
            </a:r>
            <a:endParaRPr lang="en-GB" dirty="0"/>
          </a:p>
        </p:txBody>
      </p:sp>
      <p:pic>
        <p:nvPicPr>
          <p:cNvPr id="20487"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38738" y="587375"/>
            <a:ext cx="2717800" cy="57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p:cNvPicPr>
          <p:nvPr/>
        </p:nvPicPr>
        <p:blipFill>
          <a:blip r:embed="rId2">
            <a:extLst>
              <a:ext uri="{28A0092B-C50C-407E-A947-70E740481C1C}">
                <a14:useLocalDpi xmlns:a14="http://schemas.microsoft.com/office/drawing/2010/main" val="0"/>
              </a:ext>
            </a:extLst>
          </a:blip>
          <a:srcRect l="5566" t="4962" r="5377" b="4962"/>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5"/>
          <p:cNvSpPr>
            <a:spLocks noGrp="1"/>
          </p:cNvSpPr>
          <p:nvPr>
            <p:ph type="title"/>
          </p:nvPr>
        </p:nvSpPr>
        <p:spPr>
          <a:xfrm>
            <a:off x="-17463" y="688975"/>
            <a:ext cx="3816351" cy="868363"/>
          </a:xfrm>
        </p:spPr>
        <p:txBody>
          <a:bodyPr lIns="0" tIns="36000" rIns="0" bIns="36000"/>
          <a:lstStyle/>
          <a:p>
            <a:pPr eaLnBrk="1" hangingPunct="1"/>
            <a:r>
              <a:rPr lang="en-GB" altLang="en-US" smtClean="0"/>
              <a:t>Hermes</a:t>
            </a:r>
          </a:p>
        </p:txBody>
      </p:sp>
      <p:sp>
        <p:nvSpPr>
          <p:cNvPr id="21508" name="Content Placeholder 6"/>
          <p:cNvSpPr>
            <a:spLocks noGrp="1"/>
          </p:cNvSpPr>
          <p:nvPr>
            <p:ph idx="1"/>
          </p:nvPr>
        </p:nvSpPr>
        <p:spPr>
          <a:xfrm>
            <a:off x="557213" y="1179513"/>
            <a:ext cx="3816350" cy="3133725"/>
          </a:xfrm>
        </p:spPr>
        <p:txBody>
          <a:bodyPr/>
          <a:lstStyle/>
          <a:p>
            <a:pPr eaLnBrk="1" hangingPunct="1"/>
            <a:r>
              <a:rPr lang="en-GB" altLang="en-US" smtClean="0"/>
              <a:t>Hermes was Zeus’s youngest son.</a:t>
            </a:r>
          </a:p>
          <a:p>
            <a:pPr eaLnBrk="1" hangingPunct="1"/>
            <a:r>
              <a:rPr lang="en-GB" altLang="en-US" smtClean="0"/>
              <a:t>Hermes was very fast on his feet and very clever, so Zeus decided to make him a messenger.</a:t>
            </a:r>
          </a:p>
          <a:p>
            <a:pPr eaLnBrk="1" hangingPunct="1"/>
            <a:r>
              <a:rPr lang="en-GB" altLang="en-US" smtClean="0"/>
              <a:t>Hermes always knew everything that was going on in the mythical world.</a:t>
            </a:r>
          </a:p>
          <a:p>
            <a:pPr eaLnBrk="1" hangingPunct="1"/>
            <a:r>
              <a:rPr lang="en-GB" altLang="en-US" smtClean="0"/>
              <a:t>The other gods trusted Hermes. He was very clever and loyal, and he was a good negotiator.</a:t>
            </a:r>
          </a:p>
        </p:txBody>
      </p:sp>
      <p:sp>
        <p:nvSpPr>
          <p:cNvPr id="3" name="Rectangle 2"/>
          <p:cNvSpPr/>
          <p:nvPr/>
        </p:nvSpPr>
        <p:spPr>
          <a:xfrm>
            <a:off x="836613" y="4416425"/>
            <a:ext cx="3614737" cy="1371600"/>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36588" y="4194175"/>
            <a:ext cx="3935412" cy="600075"/>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Many Ancient Greeks believed that Hermes was responsible for the invention of the alphabet, boxing and gymnastics.</a:t>
            </a:r>
            <a:endParaRPr lang="en-GB" dirty="0"/>
          </a:p>
        </p:txBody>
      </p:sp>
      <p:pic>
        <p:nvPicPr>
          <p:cNvPr id="2151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502570">
            <a:off x="5273675" y="115888"/>
            <a:ext cx="2401888" cy="612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p:cNvPicPr>
          <p:nvPr/>
        </p:nvPicPr>
        <p:blipFill>
          <a:blip r:embed="rId2">
            <a:extLst>
              <a:ext uri="{28A0092B-C50C-407E-A947-70E740481C1C}">
                <a14:useLocalDpi xmlns:a14="http://schemas.microsoft.com/office/drawing/2010/main" val="0"/>
              </a:ext>
            </a:extLst>
          </a:blip>
          <a:srcRect l="5566" t="4962" r="5377" b="4962"/>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5"/>
          <p:cNvSpPr>
            <a:spLocks noGrp="1"/>
          </p:cNvSpPr>
          <p:nvPr>
            <p:ph type="title"/>
          </p:nvPr>
        </p:nvSpPr>
        <p:spPr>
          <a:xfrm>
            <a:off x="69850" y="685800"/>
            <a:ext cx="3816350" cy="868363"/>
          </a:xfrm>
        </p:spPr>
        <p:txBody>
          <a:bodyPr lIns="0" tIns="36000" rIns="0" bIns="36000"/>
          <a:lstStyle/>
          <a:p>
            <a:pPr eaLnBrk="1" hangingPunct="1"/>
            <a:r>
              <a:rPr lang="en-GB" altLang="en-US" smtClean="0"/>
              <a:t>Artemis</a:t>
            </a:r>
          </a:p>
        </p:txBody>
      </p:sp>
      <p:sp>
        <p:nvSpPr>
          <p:cNvPr id="22532" name="Content Placeholder 6"/>
          <p:cNvSpPr>
            <a:spLocks noGrp="1"/>
          </p:cNvSpPr>
          <p:nvPr>
            <p:ph idx="1"/>
          </p:nvPr>
        </p:nvSpPr>
        <p:spPr>
          <a:xfrm>
            <a:off x="557213" y="1179513"/>
            <a:ext cx="4014787" cy="3133725"/>
          </a:xfrm>
        </p:spPr>
        <p:txBody>
          <a:bodyPr/>
          <a:lstStyle/>
          <a:p>
            <a:pPr eaLnBrk="1" hangingPunct="1"/>
            <a:r>
              <a:rPr lang="en-GB" altLang="en-US" smtClean="0"/>
              <a:t>Artemis was the daughter of Zeus and the twin sister of Apollo.</a:t>
            </a:r>
          </a:p>
          <a:p>
            <a:pPr eaLnBrk="1" hangingPunct="1"/>
            <a:r>
              <a:rPr lang="en-GB" altLang="en-US" smtClean="0"/>
              <a:t>She was a moon goddess, responsible for the movement of the moon across the sky at night.</a:t>
            </a:r>
          </a:p>
          <a:p>
            <a:pPr eaLnBrk="1" hangingPunct="1"/>
            <a:r>
              <a:rPr lang="en-GB" altLang="en-US" smtClean="0"/>
              <a:t>She moved the moon in a chariot pulled by stags.</a:t>
            </a:r>
          </a:p>
          <a:p>
            <a:pPr eaLnBrk="1" hangingPunct="1"/>
            <a:r>
              <a:rPr lang="en-GB" altLang="en-US" smtClean="0"/>
              <a:t>She was also a huntress and the protector of animals and young children.</a:t>
            </a:r>
          </a:p>
        </p:txBody>
      </p:sp>
      <p:sp>
        <p:nvSpPr>
          <p:cNvPr id="3" name="Rectangle 2"/>
          <p:cNvSpPr/>
          <p:nvPr/>
        </p:nvSpPr>
        <p:spPr>
          <a:xfrm>
            <a:off x="755650" y="4441825"/>
            <a:ext cx="3816350" cy="1406525"/>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550863" y="4254500"/>
            <a:ext cx="4332287" cy="600075"/>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A hunter was caught spying on Artemis when she was bathing. As punishment, Artemis turned him into a stag and set his own hunting dogs on him.</a:t>
            </a:r>
            <a:endParaRPr lang="en-GB" dirty="0"/>
          </a:p>
        </p:txBody>
      </p:sp>
      <p:pic>
        <p:nvPicPr>
          <p:cNvPr id="2253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5988" y="603250"/>
            <a:ext cx="3584575" cy="568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p:cNvPicPr>
          <p:nvPr/>
        </p:nvPicPr>
        <p:blipFill>
          <a:blip r:embed="rId2">
            <a:extLst>
              <a:ext uri="{28A0092B-C50C-407E-A947-70E740481C1C}">
                <a14:useLocalDpi xmlns:a14="http://schemas.microsoft.com/office/drawing/2010/main" val="0"/>
              </a:ext>
            </a:extLst>
          </a:blip>
          <a:srcRect l="5566" t="4962" r="5377" b="4962"/>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5"/>
          <p:cNvSpPr>
            <a:spLocks noGrp="1"/>
          </p:cNvSpPr>
          <p:nvPr>
            <p:ph type="title"/>
          </p:nvPr>
        </p:nvSpPr>
        <p:spPr>
          <a:xfrm>
            <a:off x="457200" y="588963"/>
            <a:ext cx="8220075" cy="868362"/>
          </a:xfrm>
        </p:spPr>
        <p:txBody>
          <a:bodyPr>
            <a:normAutofit fontScale="90000"/>
          </a:bodyPr>
          <a:lstStyle/>
          <a:p>
            <a:pPr eaLnBrk="1" hangingPunct="1">
              <a:defRPr/>
            </a:pPr>
            <a:r>
              <a:rPr lang="en-GB" altLang="en-US" smtClean="0"/>
              <a:t>Fact Files</a:t>
            </a:r>
          </a:p>
        </p:txBody>
      </p:sp>
      <p:sp>
        <p:nvSpPr>
          <p:cNvPr id="23556" name="Content Placeholder 6"/>
          <p:cNvSpPr>
            <a:spLocks noGrp="1"/>
          </p:cNvSpPr>
          <p:nvPr>
            <p:ph idx="1"/>
          </p:nvPr>
        </p:nvSpPr>
        <p:spPr>
          <a:xfrm>
            <a:off x="1265238" y="1143000"/>
            <a:ext cx="6577012" cy="1184275"/>
          </a:xfrm>
        </p:spPr>
        <p:txBody>
          <a:bodyPr/>
          <a:lstStyle/>
          <a:p>
            <a:pPr marL="0" indent="0" algn="ctr" eaLnBrk="1" hangingPunct="1">
              <a:buFont typeface="Arial" charset="0"/>
              <a:buNone/>
            </a:pPr>
            <a:r>
              <a:rPr lang="en-GB" altLang="en-US" smtClean="0"/>
              <a:t>Complete the Greek Gods Fact File to show what you have learnt about the different Greek gods and goddesses.</a:t>
            </a:r>
          </a:p>
        </p:txBody>
      </p:sp>
      <p:pic>
        <p:nvPicPr>
          <p:cNvPr id="23557" name="Individual Work"/>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615950"/>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65238" y="2954338"/>
            <a:ext cx="2000250" cy="2830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559"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52825" y="2570163"/>
            <a:ext cx="2001838" cy="2830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560"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42000" y="2954338"/>
            <a:ext cx="2000250" cy="2830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561"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47013" y="1504950"/>
            <a:ext cx="5048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p:cNvPicPr>
          <p:nvPr/>
        </p:nvPicPr>
        <p:blipFill>
          <a:blip r:embed="rId2">
            <a:extLst>
              <a:ext uri="{28A0092B-C50C-407E-A947-70E740481C1C}">
                <a14:useLocalDpi xmlns:a14="http://schemas.microsoft.com/office/drawing/2010/main" val="0"/>
              </a:ext>
            </a:extLst>
          </a:blip>
          <a:srcRect l="5566" t="4962" r="5377" b="4962"/>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5"/>
          <p:cNvSpPr>
            <a:spLocks noGrp="1"/>
          </p:cNvSpPr>
          <p:nvPr>
            <p:ph type="title"/>
          </p:nvPr>
        </p:nvSpPr>
        <p:spPr>
          <a:xfrm>
            <a:off x="457200" y="588963"/>
            <a:ext cx="8220075" cy="868362"/>
          </a:xfrm>
        </p:spPr>
        <p:txBody>
          <a:bodyPr>
            <a:normAutofit fontScale="90000"/>
          </a:bodyPr>
          <a:lstStyle/>
          <a:p>
            <a:pPr eaLnBrk="1" hangingPunct="1">
              <a:defRPr/>
            </a:pPr>
            <a:r>
              <a:rPr lang="en-GB" altLang="en-US" smtClean="0"/>
              <a:t>Myths and Legends</a:t>
            </a:r>
          </a:p>
        </p:txBody>
      </p:sp>
      <p:sp>
        <p:nvSpPr>
          <p:cNvPr id="24580" name="Content Placeholder 6"/>
          <p:cNvSpPr>
            <a:spLocks noGrp="1"/>
          </p:cNvSpPr>
          <p:nvPr>
            <p:ph idx="1"/>
          </p:nvPr>
        </p:nvSpPr>
        <p:spPr>
          <a:xfrm>
            <a:off x="763588" y="1566863"/>
            <a:ext cx="3816350" cy="2332037"/>
          </a:xfrm>
        </p:spPr>
        <p:txBody>
          <a:bodyPr/>
          <a:lstStyle/>
          <a:p>
            <a:pPr marL="0" indent="0" eaLnBrk="1" hangingPunct="1">
              <a:buFont typeface="Arial" charset="0"/>
              <a:buNone/>
            </a:pPr>
            <a:r>
              <a:rPr lang="en-GB" altLang="en-US" smtClean="0"/>
              <a:t>The Ancient Greek people told many stories featuring their gods and goddesses. Many Greek myths feature scary monsters and tell tales of heroic quests. The stories helped the Ancient Greek people make sense of the world and explained how things came to be.</a:t>
            </a:r>
          </a:p>
          <a:p>
            <a:pPr marL="0" indent="0" eaLnBrk="1" hangingPunct="1">
              <a:buFont typeface="Arial" charset="0"/>
              <a:buNone/>
            </a:pPr>
            <a:r>
              <a:rPr lang="en-GB" altLang="en-US" smtClean="0"/>
              <a:t>The stories were passed on Orally as people did not read and write. Over time, the stories became more exciting and scary and the characters became more heroic. They became the legends that we know today!</a:t>
            </a:r>
          </a:p>
        </p:txBody>
      </p:sp>
      <p:pic>
        <p:nvPicPr>
          <p:cNvPr id="2458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51513" y="1530350"/>
            <a:ext cx="2849562"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62425" y="1881188"/>
            <a:ext cx="2967038"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Whole Clas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80300" y="612775"/>
            <a:ext cx="12382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p:cNvPicPr>
          <p:nvPr/>
        </p:nvPicPr>
        <p:blipFill>
          <a:blip r:embed="rId2">
            <a:extLst>
              <a:ext uri="{28A0092B-C50C-407E-A947-70E740481C1C}">
                <a14:useLocalDpi xmlns:a14="http://schemas.microsoft.com/office/drawing/2010/main" val="0"/>
              </a:ext>
            </a:extLst>
          </a:blip>
          <a:srcRect l="5566" t="4962" r="5377" b="4962"/>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5"/>
          <p:cNvSpPr>
            <a:spLocks noGrp="1"/>
          </p:cNvSpPr>
          <p:nvPr>
            <p:ph type="title"/>
          </p:nvPr>
        </p:nvSpPr>
        <p:spPr>
          <a:xfrm>
            <a:off x="457200" y="588963"/>
            <a:ext cx="8220075" cy="868362"/>
          </a:xfrm>
        </p:spPr>
        <p:txBody>
          <a:bodyPr>
            <a:normAutofit fontScale="90000"/>
          </a:bodyPr>
          <a:lstStyle/>
          <a:p>
            <a:pPr eaLnBrk="1" hangingPunct="1">
              <a:defRPr/>
            </a:pPr>
            <a:r>
              <a:rPr lang="en-GB" altLang="en-US" smtClean="0"/>
              <a:t>Myths and Legends</a:t>
            </a:r>
          </a:p>
        </p:txBody>
      </p:sp>
      <p:sp>
        <p:nvSpPr>
          <p:cNvPr id="25604" name="Content Placeholder 6"/>
          <p:cNvSpPr>
            <a:spLocks noGrp="1"/>
          </p:cNvSpPr>
          <p:nvPr>
            <p:ph idx="1"/>
          </p:nvPr>
        </p:nvSpPr>
        <p:spPr>
          <a:xfrm>
            <a:off x="755650" y="1282700"/>
            <a:ext cx="7632700" cy="1452563"/>
          </a:xfrm>
        </p:spPr>
        <p:txBody>
          <a:bodyPr/>
          <a:lstStyle/>
          <a:p>
            <a:pPr marL="0" indent="0" algn="ctr" eaLnBrk="1" hangingPunct="1">
              <a:buFont typeface="Arial" charset="0"/>
              <a:buNone/>
            </a:pPr>
            <a:r>
              <a:rPr lang="en-GB" altLang="en-US" smtClean="0"/>
              <a:t>What have we learnt about the gods?</a:t>
            </a:r>
          </a:p>
          <a:p>
            <a:pPr marL="0" indent="0" algn="ctr" eaLnBrk="1" hangingPunct="1">
              <a:buFont typeface="Arial" charset="0"/>
              <a:buNone/>
            </a:pPr>
            <a:r>
              <a:rPr lang="en-GB" altLang="en-US" smtClean="0"/>
              <a:t>What stories have been written about them?</a:t>
            </a:r>
          </a:p>
          <a:p>
            <a:pPr marL="0" indent="0" algn="ctr" eaLnBrk="1" hangingPunct="1">
              <a:buFont typeface="Arial" charset="0"/>
              <a:buNone/>
            </a:pPr>
            <a:r>
              <a:rPr lang="en-GB" altLang="en-US" smtClean="0"/>
              <a:t>We are now going to plan our own Greek myth!</a:t>
            </a:r>
          </a:p>
          <a:p>
            <a:pPr marL="0" indent="0" algn="ctr" eaLnBrk="1" hangingPunct="1">
              <a:buFont typeface="Arial" charset="0"/>
              <a:buNone/>
            </a:pPr>
            <a:endParaRPr lang="en-GB" altLang="en-US" smtClean="0"/>
          </a:p>
        </p:txBody>
      </p:sp>
      <p:sp>
        <p:nvSpPr>
          <p:cNvPr id="3" name="Rectangle 2"/>
          <p:cNvSpPr/>
          <p:nvPr/>
        </p:nvSpPr>
        <p:spPr>
          <a:xfrm>
            <a:off x="831850" y="2827338"/>
            <a:ext cx="3735388" cy="3121025"/>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Content Placeholder 6"/>
          <p:cNvSpPr txBox="1">
            <a:spLocks/>
          </p:cNvSpPr>
          <p:nvPr/>
        </p:nvSpPr>
        <p:spPr>
          <a:xfrm>
            <a:off x="673100" y="2736850"/>
            <a:ext cx="4105275" cy="1452563"/>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GB" sz="1600" dirty="0">
                <a:latin typeface="+mj-lt"/>
              </a:rPr>
              <a:t>What should we include?</a:t>
            </a:r>
          </a:p>
          <a:p>
            <a:pPr marL="342900" indent="-342900" fontAlgn="auto">
              <a:spcAft>
                <a:spcPts val="0"/>
              </a:spcAft>
              <a:buFont typeface="+mj-lt"/>
              <a:buAutoNum type="arabicPeriod"/>
              <a:defRPr/>
            </a:pPr>
            <a:r>
              <a:rPr lang="en-GB" sz="1600" dirty="0"/>
              <a:t>Who is your hero and what is the setting?</a:t>
            </a:r>
          </a:p>
          <a:p>
            <a:pPr marL="342900" indent="-342900" fontAlgn="auto">
              <a:spcAft>
                <a:spcPts val="0"/>
              </a:spcAft>
              <a:buFont typeface="+mj-lt"/>
              <a:buAutoNum type="arabicPeriod"/>
              <a:defRPr/>
            </a:pPr>
            <a:r>
              <a:rPr lang="en-GB" sz="1600" dirty="0"/>
              <a:t>What is the problem or dilemma?</a:t>
            </a:r>
          </a:p>
          <a:p>
            <a:pPr marL="342900" indent="-342900" fontAlgn="auto">
              <a:spcAft>
                <a:spcPts val="0"/>
              </a:spcAft>
              <a:buFont typeface="+mj-lt"/>
              <a:buAutoNum type="arabicPeriod"/>
              <a:defRPr/>
            </a:pPr>
            <a:r>
              <a:rPr lang="en-GB" sz="1600" dirty="0"/>
              <a:t>What god/goddess do they meet? How does the god/goddess help them?</a:t>
            </a:r>
          </a:p>
          <a:p>
            <a:pPr marL="342900" indent="-342900" fontAlgn="auto">
              <a:spcAft>
                <a:spcPts val="0"/>
              </a:spcAft>
              <a:buFont typeface="+mj-lt"/>
              <a:buAutoNum type="arabicPeriod"/>
              <a:defRPr/>
            </a:pPr>
            <a:r>
              <a:rPr lang="en-GB" sz="1600" dirty="0"/>
              <a:t>What monster do they meet? </a:t>
            </a:r>
          </a:p>
          <a:p>
            <a:pPr marL="342900" indent="-342900" fontAlgn="auto">
              <a:spcAft>
                <a:spcPts val="0"/>
              </a:spcAft>
              <a:buFont typeface="+mj-lt"/>
              <a:buAutoNum type="arabicPeriod"/>
              <a:defRPr/>
            </a:pPr>
            <a:r>
              <a:rPr lang="en-GB" sz="1600" dirty="0"/>
              <a:t>How is the problem solved?</a:t>
            </a:r>
          </a:p>
          <a:p>
            <a:pPr marL="342900" indent="-342900" fontAlgn="auto">
              <a:spcAft>
                <a:spcPts val="0"/>
              </a:spcAft>
              <a:buFont typeface="+mj-lt"/>
              <a:buAutoNum type="arabicPeriod"/>
              <a:defRPr/>
            </a:pPr>
            <a:r>
              <a:rPr lang="en-GB" sz="1600" dirty="0"/>
              <a:t>How does the story end?</a:t>
            </a:r>
          </a:p>
          <a:p>
            <a:pPr marL="0" indent="0" algn="ctr" fontAlgn="auto">
              <a:spcAft>
                <a:spcPts val="0"/>
              </a:spcAft>
              <a:buFont typeface="Arial" panose="020B0604020202020204" pitchFamily="34" charset="0"/>
              <a:buNone/>
              <a:defRPr/>
            </a:pPr>
            <a:endParaRPr lang="en-GB" sz="1600" dirty="0" smtClean="0"/>
          </a:p>
        </p:txBody>
      </p:sp>
      <p:pic>
        <p:nvPicPr>
          <p:cNvPr id="2560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9250" y="2811463"/>
            <a:ext cx="4357688" cy="30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Individual Work"/>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615950"/>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47013" y="1504950"/>
            <a:ext cx="5048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8194" name="Twinkl Logo"/>
          <p:cNvPicPr>
            <a:picLocks noChangeAspect="1"/>
          </p:cNvPicPr>
          <p:nvPr/>
        </p:nvPicPr>
        <p:blipFill>
          <a:blip r:embed="rId3" cstate="screen">
            <a:grayscl/>
            <a:biLevel thresh="50000"/>
            <a:extLst>
              <a:ext uri="{28A0092B-C50C-407E-A947-70E740481C1C}">
                <a14:useLocalDpi xmlns:a14="http://schemas.microsoft.com/office/drawing/2010/main"/>
              </a:ext>
            </a:extLst>
          </a:blip>
          <a:srcRect/>
          <a:stretch>
            <a:fillRect/>
          </a:stretch>
        </p:blipFill>
        <p:spPr bwMode="auto">
          <a:xfrm>
            <a:off x="4278313" y="5719763"/>
            <a:ext cx="587375"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a:extLst>
              <a:ext uri="{28A0092B-C50C-407E-A947-70E740481C1C}">
                <a14:useLocalDpi xmlns:a14="http://schemas.microsoft.com/office/drawing/2010/main" val="0"/>
              </a:ext>
            </a:extLst>
          </a:blip>
          <a:srcRect l="5566" t="4962" r="5377" b="4962"/>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5"/>
          <p:cNvSpPr>
            <a:spLocks noGrp="1"/>
          </p:cNvSpPr>
          <p:nvPr>
            <p:ph type="title"/>
          </p:nvPr>
        </p:nvSpPr>
        <p:spPr>
          <a:xfrm>
            <a:off x="457200" y="588963"/>
            <a:ext cx="8220075" cy="868362"/>
          </a:xfrm>
        </p:spPr>
        <p:txBody>
          <a:bodyPr>
            <a:normAutofit fontScale="90000"/>
          </a:bodyPr>
          <a:lstStyle/>
          <a:p>
            <a:pPr eaLnBrk="1" hangingPunct="1">
              <a:defRPr/>
            </a:pPr>
            <a:r>
              <a:rPr lang="en-GB" altLang="en-US" smtClean="0"/>
              <a:t>Our Greek Myth</a:t>
            </a:r>
          </a:p>
        </p:txBody>
      </p:sp>
      <p:sp>
        <p:nvSpPr>
          <p:cNvPr id="26628" name="Content Placeholder 6"/>
          <p:cNvSpPr>
            <a:spLocks noGrp="1"/>
          </p:cNvSpPr>
          <p:nvPr>
            <p:ph idx="1"/>
          </p:nvPr>
        </p:nvSpPr>
        <p:spPr>
          <a:xfrm>
            <a:off x="755650" y="1282700"/>
            <a:ext cx="7632700" cy="4522788"/>
          </a:xfrm>
        </p:spPr>
        <p:txBody>
          <a:bodyPr/>
          <a:lstStyle/>
          <a:p>
            <a:pPr marL="0" indent="0" algn="ctr" eaLnBrk="1" hangingPunct="1">
              <a:buFont typeface="Arial" charset="0"/>
              <a:buNone/>
            </a:pPr>
            <a:r>
              <a:rPr lang="en-GB" altLang="en-US" smtClean="0"/>
              <a:t>The story dice will give us ideas for the god, setting, monster and hero that we will use.</a:t>
            </a:r>
          </a:p>
          <a:p>
            <a:pPr marL="0" indent="0" algn="ctr" eaLnBrk="1" hangingPunct="1">
              <a:buFont typeface="Arial" charset="0"/>
              <a:buNone/>
            </a:pPr>
            <a:r>
              <a:rPr lang="en-GB" altLang="en-US" smtClean="0"/>
              <a:t>Let’s roll the dice and see what story ideas we get!</a:t>
            </a:r>
          </a:p>
        </p:txBody>
      </p:sp>
      <p:pic>
        <p:nvPicPr>
          <p:cNvPr id="26629"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8688" y="2540000"/>
            <a:ext cx="2322512" cy="349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42050" y="2630488"/>
            <a:ext cx="212725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6913" y="3851275"/>
            <a:ext cx="3883025"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48150" y="2667000"/>
            <a:ext cx="1993900"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Whole Class"/>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480300" y="612775"/>
            <a:ext cx="12382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24" name="Rounded Rectangle 23"/>
          <p:cNvSpPr/>
          <p:nvPr/>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27652" name="Title 1"/>
          <p:cNvSpPr txBox="1">
            <a:spLocks/>
          </p:cNvSpPr>
          <p:nvPr/>
        </p:nvSpPr>
        <p:spPr bwMode="auto">
          <a:xfrm>
            <a:off x="628650" y="3071813"/>
            <a:ext cx="7886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spcBef>
                <a:spcPct val="0"/>
              </a:spcBef>
              <a:buFontTx/>
              <a:buNone/>
            </a:pPr>
            <a:r>
              <a:rPr lang="en-US" altLang="en-US" sz="3600" b="1">
                <a:solidFill>
                  <a:schemeClr val="tx1"/>
                </a:solidFill>
                <a:latin typeface="Sassoon Infant Md" pitchFamily="50" charset="0"/>
              </a:rPr>
              <a:t>Success Criteria</a:t>
            </a:r>
          </a:p>
        </p:txBody>
      </p:sp>
      <p:sp>
        <p:nvSpPr>
          <p:cNvPr id="27653" name="Title 1"/>
          <p:cNvSpPr txBox="1">
            <a:spLocks/>
          </p:cNvSpPr>
          <p:nvPr/>
        </p:nvSpPr>
        <p:spPr bwMode="auto">
          <a:xfrm>
            <a:off x="628650" y="735013"/>
            <a:ext cx="7886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spcBef>
                <a:spcPct val="0"/>
              </a:spcBef>
              <a:buFontTx/>
              <a:buNone/>
            </a:pPr>
            <a:r>
              <a:rPr lang="en-US" altLang="en-US" sz="3600" b="1">
                <a:solidFill>
                  <a:schemeClr val="tx1"/>
                </a:solidFill>
                <a:latin typeface="Sassoon Infant Md" pitchFamily="50" charset="0"/>
              </a:rPr>
              <a:t>Aim</a:t>
            </a:r>
          </a:p>
        </p:txBody>
      </p:sp>
      <p:sp>
        <p:nvSpPr>
          <p:cNvPr id="27654" name="Content Placeholder 15"/>
          <p:cNvSpPr>
            <a:spLocks noGrp="1"/>
          </p:cNvSpPr>
          <p:nvPr>
            <p:ph idx="1"/>
          </p:nvPr>
        </p:nvSpPr>
        <p:spPr>
          <a:xfrm>
            <a:off x="628650" y="1127125"/>
            <a:ext cx="7886700" cy="1409700"/>
          </a:xfrm>
        </p:spPr>
        <p:txBody>
          <a:bodyPr/>
          <a:lstStyle/>
          <a:p>
            <a:pPr eaLnBrk="1" hangingPunct="1"/>
            <a:r>
              <a:rPr lang="en-GB" altLang="en-US" smtClean="0"/>
              <a:t>I can find out about Ancient Greek gods and goddesses and am able to     use this knowledge to plan my own Greek myth</a:t>
            </a:r>
          </a:p>
        </p:txBody>
      </p:sp>
      <p:sp>
        <p:nvSpPr>
          <p:cNvPr id="27655" name="Content Placeholder 15"/>
          <p:cNvSpPr txBox="1">
            <a:spLocks/>
          </p:cNvSpPr>
          <p:nvPr/>
        </p:nvSpPr>
        <p:spPr bwMode="auto">
          <a:xfrm>
            <a:off x="628650" y="3467100"/>
            <a:ext cx="78867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marL="228600" indent="-228600">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r>
              <a:rPr lang="en-GB" altLang="en-US"/>
              <a:t>I can research different Greek gods and say key facts about them</a:t>
            </a:r>
          </a:p>
          <a:p>
            <a:pPr eaLnBrk="1" hangingPunct="1"/>
            <a:r>
              <a:rPr lang="en-GB" altLang="en-US"/>
              <a:t>I can plan my own Greek myth, using gods, goddesses, monsters and heroes</a:t>
            </a:r>
          </a:p>
        </p:txBody>
      </p:sp>
      <p:pic>
        <p:nvPicPr>
          <p:cNvPr id="27656"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615950"/>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24" name="Rounded Rectangle 23"/>
          <p:cNvSpPr/>
          <p:nvPr/>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9220" name="Title 1"/>
          <p:cNvSpPr txBox="1">
            <a:spLocks/>
          </p:cNvSpPr>
          <p:nvPr/>
        </p:nvSpPr>
        <p:spPr bwMode="auto">
          <a:xfrm>
            <a:off x="628650" y="3071813"/>
            <a:ext cx="7886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spcBef>
                <a:spcPct val="0"/>
              </a:spcBef>
              <a:buFontTx/>
              <a:buNone/>
            </a:pPr>
            <a:r>
              <a:rPr lang="en-US" altLang="en-US" sz="3600" b="1">
                <a:solidFill>
                  <a:schemeClr val="tx1"/>
                </a:solidFill>
                <a:latin typeface="Sassoon Infant Md" pitchFamily="50" charset="0"/>
              </a:rPr>
              <a:t>Success Criteria</a:t>
            </a:r>
          </a:p>
        </p:txBody>
      </p:sp>
      <p:sp>
        <p:nvSpPr>
          <p:cNvPr id="9221" name="Title 1"/>
          <p:cNvSpPr txBox="1">
            <a:spLocks/>
          </p:cNvSpPr>
          <p:nvPr/>
        </p:nvSpPr>
        <p:spPr bwMode="auto">
          <a:xfrm>
            <a:off x="628650" y="735013"/>
            <a:ext cx="7886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spcBef>
                <a:spcPct val="0"/>
              </a:spcBef>
              <a:buFontTx/>
              <a:buNone/>
            </a:pPr>
            <a:r>
              <a:rPr lang="en-US" altLang="en-US" sz="3600" b="1">
                <a:solidFill>
                  <a:schemeClr val="tx1"/>
                </a:solidFill>
                <a:latin typeface="Sassoon Infant Md" pitchFamily="50" charset="0"/>
              </a:rPr>
              <a:t>Aim</a:t>
            </a:r>
          </a:p>
        </p:txBody>
      </p:sp>
      <p:sp>
        <p:nvSpPr>
          <p:cNvPr id="9222" name="Content Placeholder 15"/>
          <p:cNvSpPr>
            <a:spLocks noGrp="1"/>
          </p:cNvSpPr>
          <p:nvPr>
            <p:ph idx="1"/>
          </p:nvPr>
        </p:nvSpPr>
        <p:spPr>
          <a:xfrm>
            <a:off x="628650" y="1127125"/>
            <a:ext cx="7886700" cy="1409700"/>
          </a:xfrm>
        </p:spPr>
        <p:txBody>
          <a:bodyPr/>
          <a:lstStyle/>
          <a:p>
            <a:pPr eaLnBrk="1" hangingPunct="1"/>
            <a:r>
              <a:rPr lang="en-GB" altLang="en-US" smtClean="0"/>
              <a:t>I can find out about Ancient Greek gods and goddesses and am able to use this knowledge to plan my own Greek myth</a:t>
            </a:r>
          </a:p>
        </p:txBody>
      </p:sp>
      <p:sp>
        <p:nvSpPr>
          <p:cNvPr id="9223" name="Content Placeholder 15"/>
          <p:cNvSpPr txBox="1">
            <a:spLocks/>
          </p:cNvSpPr>
          <p:nvPr/>
        </p:nvSpPr>
        <p:spPr bwMode="auto">
          <a:xfrm>
            <a:off x="628650" y="3467100"/>
            <a:ext cx="78867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marL="228600" indent="-228600">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r>
              <a:rPr lang="en-GB" altLang="en-US"/>
              <a:t>I can research different Greek gods and say key facts about them</a:t>
            </a:r>
          </a:p>
          <a:p>
            <a:pPr eaLnBrk="1" hangingPunct="1"/>
            <a:r>
              <a:rPr lang="en-GB" altLang="en-US"/>
              <a:t>I can plan my own Greek myth, using gods, goddesses, monsters and heroes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itle 5"/>
          <p:cNvSpPr>
            <a:spLocks noGrp="1"/>
          </p:cNvSpPr>
          <p:nvPr>
            <p:ph type="title"/>
          </p:nvPr>
        </p:nvSpPr>
        <p:spPr>
          <a:xfrm>
            <a:off x="457200" y="588963"/>
            <a:ext cx="8220075" cy="868362"/>
          </a:xfrm>
        </p:spPr>
        <p:txBody>
          <a:bodyPr>
            <a:normAutofit fontScale="90000"/>
          </a:bodyPr>
          <a:lstStyle/>
          <a:p>
            <a:pPr eaLnBrk="1" hangingPunct="1">
              <a:defRPr/>
            </a:pPr>
            <a:r>
              <a:rPr lang="en-GB" altLang="en-US" smtClean="0"/>
              <a:t>Ancient Greek Religion</a:t>
            </a:r>
          </a:p>
        </p:txBody>
      </p:sp>
      <p:sp>
        <p:nvSpPr>
          <p:cNvPr id="10244" name="Content Placeholder 6"/>
          <p:cNvSpPr>
            <a:spLocks noGrp="1"/>
          </p:cNvSpPr>
          <p:nvPr>
            <p:ph idx="1"/>
          </p:nvPr>
        </p:nvSpPr>
        <p:spPr>
          <a:xfrm>
            <a:off x="755650" y="1117600"/>
            <a:ext cx="7632700" cy="1185863"/>
          </a:xfrm>
        </p:spPr>
        <p:txBody>
          <a:bodyPr/>
          <a:lstStyle/>
          <a:p>
            <a:pPr marL="0" indent="0" algn="ctr" eaLnBrk="1" hangingPunct="1">
              <a:buFont typeface="Arial" charset="0"/>
              <a:buNone/>
            </a:pPr>
            <a:r>
              <a:rPr lang="en-GB" altLang="en-US" smtClean="0"/>
              <a:t>The Ancient Greeks were a religious lot. They believed that their gods and goddesses controlled everything in the world and that they must be revered and appeased.</a:t>
            </a:r>
          </a:p>
        </p:txBody>
      </p:sp>
      <p:pic>
        <p:nvPicPr>
          <p:cNvPr id="10245"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65300" y="2573338"/>
            <a:ext cx="6719888"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55650" y="2122488"/>
            <a:ext cx="2590800" cy="3640137"/>
          </a:xfrm>
          <a:prstGeom prst="rect">
            <a:avLst/>
          </a:prstGeom>
          <a:solidFill>
            <a:srgbClr val="E5F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247" name="Content Placeholder 6"/>
          <p:cNvSpPr>
            <a:spLocks/>
          </p:cNvSpPr>
          <p:nvPr/>
        </p:nvSpPr>
        <p:spPr bwMode="auto">
          <a:xfrm>
            <a:off x="730250" y="2052638"/>
            <a:ext cx="2703513" cy="3249612"/>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lstStyle>
            <a:lvl1pPr>
              <a:lnSpc>
                <a:spcPct val="90000"/>
              </a:lnSpc>
              <a:spcBef>
                <a:spcPts val="1000"/>
              </a:spcBef>
              <a:buFont typeface="Arial" charset="0"/>
              <a:buChar char="•"/>
              <a:defRPr>
                <a:solidFill>
                  <a:srgbClr val="1C1C1C"/>
                </a:solidFill>
                <a:latin typeface="Sassoon Infant Rg" pitchFamily="50" charset="0"/>
                <a:ea typeface="Sassoon Infant Rg" pitchFamily="50" charset="0"/>
                <a:cs typeface="Sassoon Infant Rg" pitchFamily="50" charset="0"/>
              </a:defRPr>
            </a:lvl1pPr>
            <a:lvl2pPr marL="685800" indent="-228600">
              <a:lnSpc>
                <a:spcPct val="90000"/>
              </a:lnSpc>
              <a:spcBef>
                <a:spcPts val="500"/>
              </a:spcBef>
              <a:buFont typeface="Arial"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charset="0"/>
              <a:buChar char="•"/>
              <a:defRPr sz="1400">
                <a:solidFill>
                  <a:srgbClr val="1C1C1C"/>
                </a:solidFill>
                <a:latin typeface="Sassoon Infant Rg" pitchFamily="50" charset="0"/>
                <a:ea typeface="Sassoon Infant Rg" pitchFamily="50" charset="0"/>
                <a:cs typeface="Sassoon Infant Rg" pitchFamily="50" charset="0"/>
              </a:defRPr>
            </a:lvl9pPr>
          </a:lstStyle>
          <a:p>
            <a:pPr eaLnBrk="1" hangingPunct="1">
              <a:buFont typeface="Arial" charset="0"/>
              <a:buNone/>
            </a:pPr>
            <a:r>
              <a:rPr lang="en-GB" altLang="en-US"/>
              <a:t>The Ancient Greek people built huge, beautiful temples and shrines where they could go to worship the gods.</a:t>
            </a:r>
          </a:p>
          <a:p>
            <a:pPr eaLnBrk="1" hangingPunct="1">
              <a:buFont typeface="Arial" charset="0"/>
              <a:buNone/>
            </a:pPr>
            <a:r>
              <a:rPr lang="en-GB" altLang="en-US"/>
              <a:t>They also held festivals in honour of the gods and people would pray and make offerings to them in hope of being granted good fortune in return.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3238" y="1012825"/>
            <a:ext cx="8116887" cy="533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503238" y="517525"/>
            <a:ext cx="8137525" cy="2087563"/>
          </a:xfrm>
          <a:prstGeom prst="rect">
            <a:avLst/>
          </a:prstGeom>
          <a:solidFill>
            <a:srgbClr val="F9EA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2292" name="Title 5"/>
          <p:cNvSpPr>
            <a:spLocks noGrp="1"/>
          </p:cNvSpPr>
          <p:nvPr>
            <p:ph type="title"/>
          </p:nvPr>
        </p:nvSpPr>
        <p:spPr>
          <a:xfrm>
            <a:off x="457200" y="588963"/>
            <a:ext cx="8220075" cy="868362"/>
          </a:xfrm>
        </p:spPr>
        <p:txBody>
          <a:bodyPr>
            <a:normAutofit fontScale="90000"/>
          </a:bodyPr>
          <a:lstStyle/>
          <a:p>
            <a:pPr eaLnBrk="1" hangingPunct="1">
              <a:defRPr/>
            </a:pPr>
            <a:r>
              <a:rPr lang="en-GB" altLang="en-US" smtClean="0"/>
              <a:t>Mount Olympus</a:t>
            </a:r>
          </a:p>
        </p:txBody>
      </p:sp>
      <p:sp>
        <p:nvSpPr>
          <p:cNvPr id="11269" name="Content Placeholder 6"/>
          <p:cNvSpPr>
            <a:spLocks noGrp="1"/>
          </p:cNvSpPr>
          <p:nvPr>
            <p:ph idx="1"/>
          </p:nvPr>
        </p:nvSpPr>
        <p:spPr>
          <a:xfrm>
            <a:off x="503238" y="1109663"/>
            <a:ext cx="8123237" cy="1184275"/>
          </a:xfrm>
        </p:spPr>
        <p:txBody>
          <a:bodyPr/>
          <a:lstStyle/>
          <a:p>
            <a:pPr marL="0" indent="0" algn="ctr" eaLnBrk="1" hangingPunct="1">
              <a:buFont typeface="Arial" charset="0"/>
              <a:buNone/>
            </a:pPr>
            <a:r>
              <a:rPr lang="en-GB" altLang="en-US" smtClean="0"/>
              <a:t>The Ancient Greeks believed that the twelve most powerful gods lived at the top of a huge mountain called Mount Olympus. However, some very important gods such as Hades; God of the Underworld, did not live there.</a:t>
            </a:r>
          </a:p>
          <a:p>
            <a:pPr marL="0" indent="0" algn="ctr" eaLnBrk="1" hangingPunct="1">
              <a:buFont typeface="Arial" charset="0"/>
              <a:buNone/>
            </a:pPr>
            <a:r>
              <a:rPr lang="en-GB" altLang="en-US" smtClean="0"/>
              <a:t>Mount Olympus was where the gods held meetings and disputes were settled.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itle 5"/>
          <p:cNvSpPr>
            <a:spLocks noGrp="1"/>
          </p:cNvSpPr>
          <p:nvPr>
            <p:ph type="title"/>
          </p:nvPr>
        </p:nvSpPr>
        <p:spPr>
          <a:xfrm>
            <a:off x="457200" y="588963"/>
            <a:ext cx="8220075" cy="868362"/>
          </a:xfrm>
        </p:spPr>
        <p:txBody>
          <a:bodyPr>
            <a:normAutofit fontScale="90000"/>
          </a:bodyPr>
          <a:lstStyle/>
          <a:p>
            <a:pPr eaLnBrk="1" hangingPunct="1">
              <a:defRPr/>
            </a:pPr>
            <a:r>
              <a:rPr lang="en-GB" altLang="en-US" smtClean="0"/>
              <a:t>Greek Gods and Goddesses</a:t>
            </a:r>
          </a:p>
        </p:txBody>
      </p:sp>
      <p:sp>
        <p:nvSpPr>
          <p:cNvPr id="12292" name="Content Placeholder 6"/>
          <p:cNvSpPr>
            <a:spLocks noGrp="1"/>
          </p:cNvSpPr>
          <p:nvPr>
            <p:ph idx="1"/>
          </p:nvPr>
        </p:nvSpPr>
        <p:spPr>
          <a:xfrm>
            <a:off x="755650" y="1282700"/>
            <a:ext cx="7632700" cy="1184275"/>
          </a:xfrm>
        </p:spPr>
        <p:txBody>
          <a:bodyPr/>
          <a:lstStyle/>
          <a:p>
            <a:pPr marL="0" indent="0" algn="ctr" eaLnBrk="1" hangingPunct="1">
              <a:buFont typeface="Arial" charset="0"/>
              <a:buNone/>
            </a:pPr>
            <a:r>
              <a:rPr lang="en-GB" altLang="en-US" smtClean="0"/>
              <a:t>We are going to learn some key facts about some of the main Ancient Greek gods and goddesses.</a:t>
            </a:r>
          </a:p>
          <a:p>
            <a:pPr marL="0" indent="0" algn="ctr" eaLnBrk="1" hangingPunct="1">
              <a:buFont typeface="Arial" charset="0"/>
              <a:buNone/>
            </a:pPr>
            <a:r>
              <a:rPr lang="en-GB" altLang="en-US" smtClean="0"/>
              <a:t>Try to remember what each god represents to the people and what their special weapons or objects are.</a:t>
            </a:r>
          </a:p>
        </p:txBody>
      </p:sp>
      <p:pic>
        <p:nvPicPr>
          <p:cNvPr id="12293"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30638" y="2786063"/>
            <a:ext cx="1403350" cy="330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8"/>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21238" y="3160713"/>
            <a:ext cx="1389062"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37200" y="3019425"/>
            <a:ext cx="1760538"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0"/>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325688" y="3046413"/>
            <a:ext cx="185737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1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15100" y="3132138"/>
            <a:ext cx="2030413"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3"/>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00088" y="2466975"/>
            <a:ext cx="2233612" cy="369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itle 5"/>
          <p:cNvSpPr>
            <a:spLocks noGrp="1"/>
          </p:cNvSpPr>
          <p:nvPr>
            <p:ph type="title"/>
          </p:nvPr>
        </p:nvSpPr>
        <p:spPr>
          <a:xfrm>
            <a:off x="-158750" y="623888"/>
            <a:ext cx="3816350" cy="868362"/>
          </a:xfrm>
        </p:spPr>
        <p:txBody>
          <a:bodyPr lIns="0" tIns="36000" rIns="0" bIns="36000"/>
          <a:lstStyle/>
          <a:p>
            <a:pPr eaLnBrk="1" hangingPunct="1"/>
            <a:r>
              <a:rPr lang="en-GB" altLang="en-US" smtClean="0"/>
              <a:t>Zeus</a:t>
            </a:r>
          </a:p>
        </p:txBody>
      </p:sp>
      <p:sp>
        <p:nvSpPr>
          <p:cNvPr id="13316" name="Content Placeholder 6"/>
          <p:cNvSpPr>
            <a:spLocks noGrp="1"/>
          </p:cNvSpPr>
          <p:nvPr>
            <p:ph idx="1"/>
          </p:nvPr>
        </p:nvSpPr>
        <p:spPr>
          <a:xfrm>
            <a:off x="557213" y="1179513"/>
            <a:ext cx="3816350" cy="3133725"/>
          </a:xfrm>
        </p:spPr>
        <p:txBody>
          <a:bodyPr/>
          <a:lstStyle/>
          <a:p>
            <a:pPr eaLnBrk="1" hangingPunct="1"/>
            <a:r>
              <a:rPr lang="en-GB" altLang="en-US" smtClean="0"/>
              <a:t>Zeus was the most powerful of all the gods. He was the God of the Sky and the King of Mount Olympus.</a:t>
            </a:r>
          </a:p>
          <a:p>
            <a:pPr eaLnBrk="1" hangingPunct="1"/>
            <a:r>
              <a:rPr lang="en-GB" altLang="en-US" smtClean="0"/>
              <a:t>He was married to the Queen of the Gods, Hera, but he had many other lovers.</a:t>
            </a:r>
          </a:p>
          <a:p>
            <a:pPr eaLnBrk="1" hangingPunct="1"/>
            <a:r>
              <a:rPr lang="en-GB" altLang="en-US" smtClean="0"/>
              <a:t>His temper affected the weather, and when he was angry he threw thunderbolts.</a:t>
            </a:r>
          </a:p>
        </p:txBody>
      </p:sp>
      <p:pic>
        <p:nvPicPr>
          <p:cNvPr id="13317" name="Picture 1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18063" y="623888"/>
            <a:ext cx="3389312" cy="561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836613" y="4425950"/>
            <a:ext cx="3614737" cy="1577975"/>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71513" y="4202113"/>
            <a:ext cx="3984625" cy="1389062"/>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Zeus’s father was worried that his children would betray him, so he ate them. Zeus’s mother tricked his father by giving him a rock to eat so Zeus was free. </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5"/>
          <p:cNvSpPr>
            <a:spLocks noGrp="1"/>
          </p:cNvSpPr>
          <p:nvPr>
            <p:ph type="title"/>
          </p:nvPr>
        </p:nvSpPr>
        <p:spPr>
          <a:xfrm>
            <a:off x="112713" y="688975"/>
            <a:ext cx="3816350" cy="868363"/>
          </a:xfrm>
        </p:spPr>
        <p:txBody>
          <a:bodyPr lIns="0" tIns="36000" rIns="0" bIns="36000"/>
          <a:lstStyle/>
          <a:p>
            <a:pPr eaLnBrk="1" hangingPunct="1"/>
            <a:r>
              <a:rPr lang="en-GB" altLang="en-US" smtClean="0"/>
              <a:t>Poseidon</a:t>
            </a:r>
          </a:p>
        </p:txBody>
      </p:sp>
      <p:sp>
        <p:nvSpPr>
          <p:cNvPr id="14340" name="Content Placeholder 6"/>
          <p:cNvSpPr>
            <a:spLocks noGrp="1"/>
          </p:cNvSpPr>
          <p:nvPr>
            <p:ph idx="1"/>
          </p:nvPr>
        </p:nvSpPr>
        <p:spPr>
          <a:xfrm>
            <a:off x="557213" y="1179513"/>
            <a:ext cx="3816350" cy="3133725"/>
          </a:xfrm>
        </p:spPr>
        <p:txBody>
          <a:bodyPr/>
          <a:lstStyle/>
          <a:p>
            <a:pPr eaLnBrk="1" hangingPunct="1"/>
            <a:r>
              <a:rPr lang="en-GB" altLang="en-US" smtClean="0"/>
              <a:t>Poseidon was the God of the Sea. He was the most powerful god except for his brother, Zeus.</a:t>
            </a:r>
          </a:p>
          <a:p>
            <a:pPr eaLnBrk="1" hangingPunct="1"/>
            <a:r>
              <a:rPr lang="en-GB" altLang="en-US" smtClean="0"/>
              <a:t>He lived in a beautiful palace under the sea and caused earthquakes when he was angry.</a:t>
            </a:r>
          </a:p>
          <a:p>
            <a:pPr eaLnBrk="1" hangingPunct="1"/>
            <a:r>
              <a:rPr lang="en-GB" altLang="en-US" smtClean="0"/>
              <a:t>Poseidon delayed the return of the Odysseus from the Trojan War by causing his boat to be shipwrecked.</a:t>
            </a:r>
          </a:p>
        </p:txBody>
      </p:sp>
      <p:sp>
        <p:nvSpPr>
          <p:cNvPr id="3" name="Rectangle 2"/>
          <p:cNvSpPr/>
          <p:nvPr/>
        </p:nvSpPr>
        <p:spPr>
          <a:xfrm>
            <a:off x="836613" y="4425950"/>
            <a:ext cx="3614737" cy="815975"/>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36588" y="4202113"/>
            <a:ext cx="4148137" cy="1389062"/>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He rode a chariot pulled by seahorses.</a:t>
            </a:r>
            <a:endParaRPr lang="en-GB" dirty="0"/>
          </a:p>
        </p:txBody>
      </p:sp>
      <p:pic>
        <p:nvPicPr>
          <p:cNvPr id="14343"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25975" y="565150"/>
            <a:ext cx="3937000" cy="571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9588" y="517525"/>
            <a:ext cx="8142287" cy="582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5"/>
          <p:cNvSpPr>
            <a:spLocks noGrp="1"/>
          </p:cNvSpPr>
          <p:nvPr>
            <p:ph type="title"/>
          </p:nvPr>
        </p:nvSpPr>
        <p:spPr>
          <a:xfrm>
            <a:off x="-180975" y="688975"/>
            <a:ext cx="3816350" cy="868363"/>
          </a:xfrm>
        </p:spPr>
        <p:txBody>
          <a:bodyPr lIns="0" tIns="36000" rIns="0" bIns="36000"/>
          <a:lstStyle/>
          <a:p>
            <a:pPr eaLnBrk="1" hangingPunct="1"/>
            <a:r>
              <a:rPr lang="en-GB" altLang="en-US" smtClean="0"/>
              <a:t>Hades</a:t>
            </a:r>
          </a:p>
        </p:txBody>
      </p:sp>
      <p:sp>
        <p:nvSpPr>
          <p:cNvPr id="15364" name="Content Placeholder 6"/>
          <p:cNvSpPr>
            <a:spLocks noGrp="1"/>
          </p:cNvSpPr>
          <p:nvPr>
            <p:ph idx="1"/>
          </p:nvPr>
        </p:nvSpPr>
        <p:spPr>
          <a:xfrm>
            <a:off x="557213" y="1179513"/>
            <a:ext cx="3816350" cy="3133725"/>
          </a:xfrm>
        </p:spPr>
        <p:txBody>
          <a:bodyPr/>
          <a:lstStyle/>
          <a:p>
            <a:pPr eaLnBrk="1" hangingPunct="1"/>
            <a:r>
              <a:rPr lang="en-GB" altLang="en-US" smtClean="0"/>
              <a:t>Hades is the brother of Zeus.</a:t>
            </a:r>
          </a:p>
          <a:p>
            <a:pPr eaLnBrk="1" hangingPunct="1"/>
            <a:r>
              <a:rPr lang="en-GB" altLang="en-US" smtClean="0"/>
              <a:t>Hades was the God of the Dead. He ruled the underworld where people went when they died.</a:t>
            </a:r>
          </a:p>
          <a:p>
            <a:pPr eaLnBrk="1" hangingPunct="1"/>
            <a:r>
              <a:rPr lang="en-GB" altLang="en-US" smtClean="0"/>
              <a:t>Ancient Greeks were quite afraid of him.</a:t>
            </a:r>
          </a:p>
          <a:p>
            <a:pPr eaLnBrk="1" hangingPunct="1"/>
            <a:r>
              <a:rPr lang="en-GB" altLang="en-US" smtClean="0"/>
              <a:t>People sacrificed to Hades when they wanted something bad to happen.</a:t>
            </a:r>
          </a:p>
        </p:txBody>
      </p:sp>
      <p:sp>
        <p:nvSpPr>
          <p:cNvPr id="3" name="Rectangle 2"/>
          <p:cNvSpPr/>
          <p:nvPr/>
        </p:nvSpPr>
        <p:spPr>
          <a:xfrm>
            <a:off x="836613" y="4425950"/>
            <a:ext cx="3614737" cy="1112838"/>
          </a:xfrm>
          <a:prstGeom prst="rect">
            <a:avLst/>
          </a:prstGeom>
          <a:solidFill>
            <a:srgbClr val="BEEB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3" name="Content Placeholder 6"/>
          <p:cNvSpPr txBox="1">
            <a:spLocks/>
          </p:cNvSpPr>
          <p:nvPr/>
        </p:nvSpPr>
        <p:spPr>
          <a:xfrm>
            <a:off x="636588" y="4202113"/>
            <a:ext cx="4148137" cy="601662"/>
          </a:xfrm>
          <a:prstGeom prst="roundRect">
            <a:avLst>
              <a:gd name="adj" fmla="val 2585"/>
            </a:avLst>
          </a:prstGeom>
          <a:noFill/>
          <a:ln w="25400">
            <a:noFill/>
          </a:ln>
        </p:spPr>
        <p:txBody>
          <a:bodyPr lIns="252000" tIns="252000" rIns="252000" bIns="252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Bef>
                <a:spcPts val="0"/>
              </a:spcBef>
              <a:spcAft>
                <a:spcPts val="0"/>
              </a:spcAft>
              <a:buFont typeface="Arial" panose="020B0604020202020204" pitchFamily="34" charset="0"/>
              <a:buNone/>
              <a:defRPr/>
            </a:pPr>
            <a:r>
              <a:rPr lang="en-GB" dirty="0" smtClean="0">
                <a:latin typeface="+mj-lt"/>
              </a:rPr>
              <a:t>Did you know?</a:t>
            </a:r>
          </a:p>
          <a:p>
            <a:pPr marL="0" indent="0" fontAlgn="auto">
              <a:spcBef>
                <a:spcPts val="0"/>
              </a:spcBef>
              <a:spcAft>
                <a:spcPts val="0"/>
              </a:spcAft>
              <a:buFont typeface="Arial" panose="020B0604020202020204" pitchFamily="34" charset="0"/>
              <a:buNone/>
              <a:defRPr/>
            </a:pPr>
            <a:r>
              <a:rPr lang="en-GB" dirty="0" smtClean="0"/>
              <a:t>He was also the God of Wealth because of the precious metals that were mined from the earth.</a:t>
            </a:r>
            <a:endParaRPr lang="en-GB" dirty="0"/>
          </a:p>
        </p:txBody>
      </p:sp>
      <p:pic>
        <p:nvPicPr>
          <p:cNvPr id="15367"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02175" y="593725"/>
            <a:ext cx="3459163" cy="567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winkl Planit">
      <a:dk1>
        <a:srgbClr val="1C1C1C"/>
      </a:dk1>
      <a:lt1>
        <a:srgbClr val="FFFFFF"/>
      </a:lt1>
      <a:dk2>
        <a:srgbClr val="132A8C"/>
      </a:dk2>
      <a:lt2>
        <a:srgbClr val="E2E2E2"/>
      </a:lt2>
      <a:accent1>
        <a:srgbClr val="6B388C"/>
      </a:accent1>
      <a:accent2>
        <a:srgbClr val="E6236A"/>
      </a:accent2>
      <a:accent3>
        <a:srgbClr val="32B3A2"/>
      </a:accent3>
      <a:accent4>
        <a:srgbClr val="A21774"/>
      </a:accent4>
      <a:accent5>
        <a:srgbClr val="14B4E4"/>
      </a:accent5>
      <a:accent6>
        <a:srgbClr val="EE7918"/>
      </a:accent6>
      <a:hlink>
        <a:srgbClr val="14B4E4"/>
      </a:hlink>
      <a:folHlink>
        <a:srgbClr val="86CEFA"/>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1219</TotalTime>
  <Words>1333</Words>
  <Application>Microsoft Office PowerPoint</Application>
  <PresentationFormat>On-screen Show (4:3)</PresentationFormat>
  <Paragraphs>113</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Sassoon Infant Rg</vt:lpstr>
      <vt:lpstr>Arial</vt:lpstr>
      <vt:lpstr>Sassoon Infant Md</vt:lpstr>
      <vt:lpstr>Calibri</vt:lpstr>
      <vt:lpstr>BPreplay</vt:lpstr>
      <vt:lpstr>Office Theme</vt:lpstr>
      <vt:lpstr>History</vt:lpstr>
      <vt:lpstr>PowerPoint Presentation</vt:lpstr>
      <vt:lpstr>PowerPoint Presentation</vt:lpstr>
      <vt:lpstr>Ancient Greek Religion</vt:lpstr>
      <vt:lpstr>Mount Olympus</vt:lpstr>
      <vt:lpstr>Greek Gods and Goddesses</vt:lpstr>
      <vt:lpstr>Zeus</vt:lpstr>
      <vt:lpstr>Poseidon</vt:lpstr>
      <vt:lpstr>Hades</vt:lpstr>
      <vt:lpstr>Hera</vt:lpstr>
      <vt:lpstr>Ares</vt:lpstr>
      <vt:lpstr>Athena</vt:lpstr>
      <vt:lpstr>Apollo</vt:lpstr>
      <vt:lpstr>Aphrodite</vt:lpstr>
      <vt:lpstr>Hermes</vt:lpstr>
      <vt:lpstr>Artemis</vt:lpstr>
      <vt:lpstr>Fact Files</vt:lpstr>
      <vt:lpstr>Myths and Legends</vt:lpstr>
      <vt:lpstr>Myths and Legends</vt:lpstr>
      <vt:lpstr>Our Greek Myth</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Judy Bryan-Smith</cp:lastModifiedBy>
  <cp:revision>81</cp:revision>
  <dcterms:created xsi:type="dcterms:W3CDTF">2014-10-01T16:09:27Z</dcterms:created>
  <dcterms:modified xsi:type="dcterms:W3CDTF">2020-05-31T14:45:55Z</dcterms:modified>
</cp:coreProperties>
</file>