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13"/>
  </p:notesMasterIdLst>
  <p:handoutMasterIdLst>
    <p:handoutMasterId r:id="rId14"/>
  </p:handoutMasterIdLst>
  <p:sldIdLst>
    <p:sldId id="258" r:id="rId2"/>
    <p:sldId id="275" r:id="rId3"/>
    <p:sldId id="276" r:id="rId4"/>
    <p:sldId id="277" r:id="rId5"/>
    <p:sldId id="278" r:id="rId6"/>
    <p:sldId id="279" r:id="rId7"/>
    <p:sldId id="280" r:id="rId8"/>
    <p:sldId id="281" r:id="rId9"/>
    <p:sldId id="282" r:id="rId10"/>
    <p:sldId id="283" r:id="rId11"/>
    <p:sldId id="267" r:id="rId12"/>
  </p:sldIdLst>
  <p:sldSz cx="9144000" cy="6858000" type="screen4x3"/>
  <p:notesSz cx="6858000" cy="9144000"/>
  <p:embeddedFontLst>
    <p:embeddedFont>
      <p:font typeface="Twinkl" panose="020B0604020202020204" charset="0"/>
      <p:regular r:id="rId15"/>
      <p:bold r:id="rId16"/>
    </p:embeddedFont>
    <p:embeddedFont>
      <p:font typeface="Calibri" panose="020F0502020204030204" pitchFamily="34" charset="0"/>
      <p:regular r:id="rId17"/>
      <p:bold r:id="rId18"/>
      <p:italic r:id="rId19"/>
      <p:boldItalic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4" pos="340" userDrawn="1">
          <p15:clr>
            <a:srgbClr val="A4A3A4"/>
          </p15:clr>
        </p15:guide>
        <p15:guide id="5" orient="horz" pos="3974" userDrawn="1">
          <p15:clr>
            <a:srgbClr val="A4A3A4"/>
          </p15:clr>
        </p15:guide>
        <p15:guide id="6" pos="5420" userDrawn="1">
          <p15:clr>
            <a:srgbClr val="A4A3A4"/>
          </p15:clr>
        </p15:guide>
        <p15:guide id="7" orient="horz" pos="346" userDrawn="1">
          <p15:clr>
            <a:srgbClr val="A4A3A4"/>
          </p15:clr>
        </p15:guide>
        <p15:guide id="8" pos="453" userDrawn="1">
          <p15:clr>
            <a:srgbClr val="A4A3A4"/>
          </p15:clr>
        </p15:guide>
        <p15:guide id="9" orient="horz" pos="482" userDrawn="1">
          <p15:clr>
            <a:srgbClr val="A4A3A4"/>
          </p15:clr>
        </p15:guide>
        <p15:guide id="10" orient="horz" pos="3861" userDrawn="1">
          <p15:clr>
            <a:srgbClr val="A4A3A4"/>
          </p15:clr>
        </p15:guide>
        <p15:guide id="11" pos="528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2B4E"/>
    <a:srgbClr val="FF5425"/>
    <a:srgbClr val="D95D7B"/>
    <a:srgbClr val="FF7325"/>
    <a:srgbClr val="FFA877"/>
    <a:srgbClr val="C86528"/>
    <a:srgbClr val="C22E50"/>
    <a:srgbClr val="18A0DB"/>
    <a:srgbClr val="DE1E5A"/>
    <a:srgbClr val="BC01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5" autoAdjust="0"/>
    <p:restoredTop sz="94660"/>
  </p:normalViewPr>
  <p:slideViewPr>
    <p:cSldViewPr snapToGrid="0" showGuides="1">
      <p:cViewPr varScale="1">
        <p:scale>
          <a:sx n="88" d="100"/>
          <a:sy n="88" d="100"/>
        </p:scale>
        <p:origin x="1104" y="62"/>
      </p:cViewPr>
      <p:guideLst>
        <p:guide orient="horz" pos="2183"/>
        <p:guide pos="2880"/>
        <p:guide pos="340"/>
        <p:guide orient="horz" pos="3974"/>
        <p:guide pos="5420"/>
        <p:guide orient="horz" pos="346"/>
        <p:guide pos="453"/>
        <p:guide orient="horz" pos="482"/>
        <p:guide orient="horz" pos="3861"/>
        <p:guide pos="5284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77" d="100"/>
          <a:sy n="77" d="100"/>
        </p:scale>
        <p:origin x="264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34F151-63AC-41CE-96F5-7702E930870C}" type="datetimeFigureOut">
              <a:rPr lang="en-GB" smtClean="0"/>
              <a:t>10/05/2020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76B846-B279-40AC-BFF5-DBC4013370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53970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02C5D1-7818-41B5-ABAD-5E4B38A5388F}" type="datetimeFigureOut">
              <a:rPr lang="en-GB" smtClean="0"/>
              <a:t>10/05/2020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521341-850D-40E1-BB3D-87946DC9B0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70487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2767" y="6196125"/>
            <a:ext cx="576495" cy="58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040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2497" y="5734211"/>
            <a:ext cx="576495" cy="58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871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994306"/>
          </a:xfrm>
        </p:spPr>
        <p:txBody>
          <a:bodyPr>
            <a:noAutofit/>
          </a:bodyPr>
          <a:lstStyle>
            <a:lvl1pPr>
              <a:defRPr>
                <a:latin typeface="Twinkl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079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m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7523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2767" y="6196125"/>
            <a:ext cx="576495" cy="58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973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9745" y="695325"/>
            <a:ext cx="8164510" cy="1150938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745" y="1957386"/>
            <a:ext cx="8164510" cy="4387851"/>
          </a:xfrm>
          <a:prstGeom prst="roundRect">
            <a:avLst>
              <a:gd name="adj" fmla="val 2585"/>
            </a:avLst>
          </a:prstGeom>
          <a:noFill/>
          <a:ln w="25400">
            <a:noFill/>
          </a:ln>
        </p:spPr>
        <p:txBody>
          <a:bodyPr vert="horz" lIns="252000" tIns="252000" rIns="252000" bIns="25200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389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62" r:id="rId3"/>
    <p:sldLayoutId id="2147483663" r:id="rId4"/>
    <p:sldLayoutId id="2147483666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1C1C1C"/>
          </a:solidFill>
          <a:latin typeface="Twinkl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18862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986829" y="5271823"/>
            <a:ext cx="7401521" cy="857515"/>
          </a:xfrm>
          <a:prstGeom prst="rect">
            <a:avLst/>
          </a:prstGeom>
          <a:solidFill>
            <a:schemeClr val="bg1"/>
          </a:solidFill>
          <a:ln w="28575">
            <a:solidFill>
              <a:srgbClr val="C02B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GB" dirty="0">
                <a:solidFill>
                  <a:srgbClr val="C02B4E"/>
                </a:solidFill>
              </a:rPr>
              <a:t>The </a:t>
            </a:r>
            <a:r>
              <a:rPr lang="en-GB" b="1" dirty="0">
                <a:solidFill>
                  <a:srgbClr val="C02B4E"/>
                </a:solidFill>
              </a:rPr>
              <a:t>Eustachian tube </a:t>
            </a:r>
            <a:r>
              <a:rPr lang="en-GB" dirty="0">
                <a:solidFill>
                  <a:srgbClr val="C02B4E"/>
                </a:solidFill>
              </a:rPr>
              <a:t>connects the middle ear to the nasal cavity. </a:t>
            </a:r>
            <a:br>
              <a:rPr lang="en-GB" dirty="0">
                <a:solidFill>
                  <a:srgbClr val="C02B4E"/>
                </a:solidFill>
              </a:rPr>
            </a:br>
            <a:r>
              <a:rPr lang="en-GB" dirty="0">
                <a:solidFill>
                  <a:srgbClr val="C02B4E"/>
                </a:solidFill>
              </a:rPr>
              <a:t>It regulates the pressure within the ear.</a:t>
            </a:r>
          </a:p>
        </p:txBody>
      </p:sp>
      <p:sp>
        <p:nvSpPr>
          <p:cNvPr id="21" name="Title 2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>
                <a:solidFill>
                  <a:srgbClr val="C02B4E"/>
                </a:solidFill>
                <a:latin typeface="+mn-lt"/>
              </a:rPr>
              <a:t>Eustachian Tube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785" y="1242418"/>
            <a:ext cx="4914430" cy="3919632"/>
          </a:xfrm>
          <a:prstGeom prst="rect">
            <a:avLst/>
          </a:prstGeom>
        </p:spPr>
      </p:pic>
      <p:cxnSp>
        <p:nvCxnSpPr>
          <p:cNvPr id="15" name="Straight Connector 14"/>
          <p:cNvCxnSpPr/>
          <p:nvPr/>
        </p:nvCxnSpPr>
        <p:spPr>
          <a:xfrm flipH="1" flipV="1">
            <a:off x="986829" y="4254708"/>
            <a:ext cx="1" cy="1198866"/>
          </a:xfrm>
          <a:prstGeom prst="line">
            <a:avLst/>
          </a:prstGeom>
          <a:ln w="28575">
            <a:solidFill>
              <a:srgbClr val="C02B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/>
          <p:cNvGrpSpPr/>
          <p:nvPr/>
        </p:nvGrpSpPr>
        <p:grpSpPr>
          <a:xfrm>
            <a:off x="973931" y="4179698"/>
            <a:ext cx="5189737" cy="150019"/>
            <a:chOff x="973931" y="4179698"/>
            <a:chExt cx="5189737" cy="150019"/>
          </a:xfrm>
        </p:grpSpPr>
        <p:sp>
          <p:nvSpPr>
            <p:cNvPr id="11" name="Oval 10"/>
            <p:cNvSpPr/>
            <p:nvPr/>
          </p:nvSpPr>
          <p:spPr>
            <a:xfrm>
              <a:off x="6013649" y="4179698"/>
              <a:ext cx="150019" cy="1500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2" name="Straight Arrow Connector 21"/>
            <p:cNvCxnSpPr/>
            <p:nvPr/>
          </p:nvCxnSpPr>
          <p:spPr>
            <a:xfrm flipV="1">
              <a:off x="973931" y="4254708"/>
              <a:ext cx="5169694" cy="7730"/>
            </a:xfrm>
            <a:prstGeom prst="straightConnector1">
              <a:avLst/>
            </a:prstGeom>
            <a:ln w="28575">
              <a:solidFill>
                <a:srgbClr val="C02B4E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632335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80758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755651" y="1334702"/>
            <a:ext cx="7632699" cy="1049106"/>
            <a:chOff x="755651" y="1334702"/>
            <a:chExt cx="7632699" cy="1049106"/>
          </a:xfrm>
          <a:solidFill>
            <a:schemeClr val="accent2"/>
          </a:solidFill>
        </p:grpSpPr>
        <p:sp>
          <p:nvSpPr>
            <p:cNvPr id="5" name="Rectangle 4"/>
            <p:cNvSpPr/>
            <p:nvPr/>
          </p:nvSpPr>
          <p:spPr>
            <a:xfrm>
              <a:off x="3938258" y="1334702"/>
              <a:ext cx="4450092" cy="104910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08000" tIns="108000" rIns="108000" bIns="108000" rtlCol="0" anchor="ctr">
              <a:noAutofit/>
            </a:bodyPr>
            <a:lstStyle/>
            <a:p>
              <a:endParaRPr lang="en-GB" dirty="0"/>
            </a:p>
          </p:txBody>
        </p:sp>
        <p:sp>
          <p:nvSpPr>
            <p:cNvPr id="3" name="Rectangle 2"/>
            <p:cNvSpPr/>
            <p:nvPr/>
          </p:nvSpPr>
          <p:spPr>
            <a:xfrm>
              <a:off x="755651" y="1334702"/>
              <a:ext cx="4450092" cy="104910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08000" tIns="108000" rIns="108000" bIns="108000" rtlCol="0" anchor="ctr">
              <a:spAutoFit/>
            </a:bodyPr>
            <a:lstStyle/>
            <a:p>
              <a:r>
                <a:rPr lang="en-GB" dirty="0"/>
                <a:t>The human ear is incredible! Ears can sense sound in the form of vibrations and send and receive signals from the brain.</a:t>
              </a:r>
            </a:p>
          </p:txBody>
        </p:sp>
      </p:grpSp>
      <p:sp>
        <p:nvSpPr>
          <p:cNvPr id="21" name="Title 2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>
                <a:solidFill>
                  <a:srgbClr val="C02B4E"/>
                </a:solidFill>
                <a:latin typeface="+mn-lt"/>
              </a:rPr>
              <a:t>Our Ears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6339" y="1134670"/>
            <a:ext cx="3364145" cy="5174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5191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>
                <a:solidFill>
                  <a:srgbClr val="C02B4E"/>
                </a:solidFill>
                <a:latin typeface="+mn-lt"/>
              </a:rPr>
              <a:t>Look Closely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755651" y="1334702"/>
            <a:ext cx="7632700" cy="1049106"/>
            <a:chOff x="755651" y="1334702"/>
            <a:chExt cx="7632700" cy="1049106"/>
          </a:xfrm>
        </p:grpSpPr>
        <p:sp>
          <p:nvSpPr>
            <p:cNvPr id="3" name="Rectangle 2"/>
            <p:cNvSpPr/>
            <p:nvPr/>
          </p:nvSpPr>
          <p:spPr>
            <a:xfrm>
              <a:off x="755651" y="1334702"/>
              <a:ext cx="4214701" cy="1049106"/>
            </a:xfrm>
            <a:prstGeom prst="rect">
              <a:avLst/>
            </a:prstGeom>
            <a:solidFill>
              <a:srgbClr val="C22E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08000" tIns="108000" rIns="108000" bIns="108000" rtlCol="0" anchor="ctr">
              <a:spAutoFit/>
            </a:bodyPr>
            <a:lstStyle/>
            <a:p>
              <a:r>
                <a:rPr lang="en-GB" dirty="0"/>
                <a:t>Look closely at a partner’s ear. </a:t>
              </a:r>
              <a:br>
                <a:rPr lang="en-GB" dirty="0"/>
              </a:br>
              <a:r>
                <a:rPr lang="en-GB" dirty="0"/>
                <a:t>You will be able to see the outer structure of the ear.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4970353" y="1334702"/>
              <a:ext cx="3417998" cy="1049106"/>
            </a:xfrm>
            <a:prstGeom prst="rect">
              <a:avLst/>
            </a:prstGeom>
            <a:solidFill>
              <a:srgbClr val="C22E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08000" tIns="108000" rIns="108000" bIns="108000" rtlCol="0" anchor="ctr">
              <a:noAutofit/>
            </a:bodyPr>
            <a:lstStyle/>
            <a:p>
              <a:endParaRPr lang="en-GB" dirty="0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755651" y="2467508"/>
            <a:ext cx="7632700" cy="772107"/>
            <a:chOff x="755651" y="2467508"/>
            <a:chExt cx="7632700" cy="772107"/>
          </a:xfrm>
        </p:grpSpPr>
        <p:sp>
          <p:nvSpPr>
            <p:cNvPr id="4" name="Rectangle 3"/>
            <p:cNvSpPr/>
            <p:nvPr/>
          </p:nvSpPr>
          <p:spPr>
            <a:xfrm>
              <a:off x="755651" y="2467508"/>
              <a:ext cx="4214701" cy="772107"/>
            </a:xfrm>
            <a:prstGeom prst="rect">
              <a:avLst/>
            </a:prstGeom>
            <a:solidFill>
              <a:srgbClr val="FF54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08000" tIns="108000" rIns="108000" bIns="108000" rtlCol="0" anchor="ctr">
              <a:spAutoFit/>
            </a:bodyPr>
            <a:lstStyle/>
            <a:p>
              <a:r>
                <a:rPr lang="en-GB" dirty="0"/>
                <a:t>Take a minute to describe to your partner what you can see. </a:t>
              </a:r>
            </a:p>
          </p:txBody>
        </p:sp>
        <p:sp>
          <p:nvSpPr>
            <p:cNvPr id="10" name="Rectangle 9"/>
            <p:cNvSpPr/>
            <p:nvPr/>
          </p:nvSpPr>
          <p:spPr>
            <a:xfrm>
              <a:off x="4970353" y="2467508"/>
              <a:ext cx="3417998" cy="772107"/>
            </a:xfrm>
            <a:prstGeom prst="rect">
              <a:avLst/>
            </a:prstGeom>
            <a:solidFill>
              <a:srgbClr val="FF54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08000" tIns="108000" rIns="108000" bIns="108000" rtlCol="0" anchor="ctr">
              <a:noAutofit/>
            </a:bodyPr>
            <a:lstStyle/>
            <a:p>
              <a:endParaRPr lang="en-GB" dirty="0"/>
            </a:p>
          </p:txBody>
        </p:sp>
      </p:grpSp>
      <p:sp>
        <p:nvSpPr>
          <p:cNvPr id="20" name="Timer start button"/>
          <p:cNvSpPr/>
          <p:nvPr/>
        </p:nvSpPr>
        <p:spPr>
          <a:xfrm>
            <a:off x="1042979" y="4005863"/>
            <a:ext cx="3236926" cy="547779"/>
          </a:xfrm>
          <a:prstGeom prst="roundRect">
            <a:avLst/>
          </a:prstGeom>
          <a:solidFill>
            <a:srgbClr val="FF54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r>
              <a:rPr lang="en-GB" dirty="0"/>
              <a:t>Click here to start the timer!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755651" y="4636805"/>
            <a:ext cx="7632700" cy="1326105"/>
            <a:chOff x="755651" y="3323315"/>
            <a:chExt cx="7632700" cy="1326105"/>
          </a:xfrm>
        </p:grpSpPr>
        <p:sp>
          <p:nvSpPr>
            <p:cNvPr id="5" name="Rectangle 4"/>
            <p:cNvSpPr/>
            <p:nvPr/>
          </p:nvSpPr>
          <p:spPr>
            <a:xfrm>
              <a:off x="755651" y="3323315"/>
              <a:ext cx="4214701" cy="1326105"/>
            </a:xfrm>
            <a:prstGeom prst="rect">
              <a:avLst/>
            </a:prstGeom>
            <a:solidFill>
              <a:srgbClr val="C22E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08000" tIns="108000" rIns="108000" bIns="108000" rtlCol="0" anchor="ctr">
              <a:spAutoFit/>
            </a:bodyPr>
            <a:lstStyle/>
            <a:p>
              <a:r>
                <a:rPr lang="en-GB" dirty="0"/>
                <a:t>We are going to find out about the parts of the ear we can see and the ones we cannot. We will also learn what each part's function.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970353" y="3323315"/>
              <a:ext cx="3417998" cy="1326105"/>
            </a:xfrm>
            <a:prstGeom prst="rect">
              <a:avLst/>
            </a:prstGeom>
            <a:solidFill>
              <a:srgbClr val="C22E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08000" tIns="108000" rIns="108000" bIns="108000" rtlCol="0" anchor="ctr">
              <a:noAutofit/>
            </a:bodyPr>
            <a:lstStyle/>
            <a:p>
              <a:endParaRPr lang="en-GB" dirty="0"/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6339" y="1134670"/>
            <a:ext cx="3364145" cy="5174055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755650" y="3327026"/>
            <a:ext cx="3811585" cy="591414"/>
          </a:xfrm>
          <a:prstGeom prst="rect">
            <a:avLst/>
          </a:prstGeom>
          <a:solidFill>
            <a:srgbClr val="C02B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/>
          <p:cNvSpPr/>
          <p:nvPr/>
        </p:nvSpPr>
        <p:spPr>
          <a:xfrm>
            <a:off x="813216" y="3394783"/>
            <a:ext cx="3696453" cy="4558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/>
          <p:cNvSpPr/>
          <p:nvPr/>
        </p:nvSpPr>
        <p:spPr>
          <a:xfrm>
            <a:off x="813216" y="3393125"/>
            <a:ext cx="3696453" cy="455899"/>
          </a:xfrm>
          <a:prstGeom prst="rect">
            <a:avLst/>
          </a:prstGeom>
          <a:solidFill>
            <a:srgbClr val="D95D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189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60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20" grpId="0" animBg="1"/>
      <p:bldP spid="16" grpId="0" animBg="1"/>
      <p:bldP spid="18" grpId="0" animBg="1"/>
      <p:bldP spid="1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986829" y="5271823"/>
            <a:ext cx="7401521" cy="857515"/>
          </a:xfrm>
          <a:prstGeom prst="rect">
            <a:avLst/>
          </a:prstGeom>
          <a:solidFill>
            <a:schemeClr val="bg1"/>
          </a:solidFill>
          <a:ln w="28575">
            <a:solidFill>
              <a:srgbClr val="C02B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GB" dirty="0">
                <a:solidFill>
                  <a:srgbClr val="C02B4E"/>
                </a:solidFill>
              </a:rPr>
              <a:t>The </a:t>
            </a:r>
            <a:r>
              <a:rPr lang="en-GB" b="1" dirty="0">
                <a:solidFill>
                  <a:srgbClr val="C02B4E"/>
                </a:solidFill>
              </a:rPr>
              <a:t>pinna</a:t>
            </a:r>
            <a:r>
              <a:rPr lang="en-GB" dirty="0">
                <a:solidFill>
                  <a:srgbClr val="C02B4E"/>
                </a:solidFill>
              </a:rPr>
              <a:t> is made of cartilage covered by skin. </a:t>
            </a:r>
          </a:p>
          <a:p>
            <a:pPr algn="ctr">
              <a:lnSpc>
                <a:spcPct val="120000"/>
              </a:lnSpc>
            </a:pPr>
            <a:r>
              <a:rPr lang="en-GB" dirty="0">
                <a:solidFill>
                  <a:srgbClr val="C02B4E"/>
                </a:solidFill>
              </a:rPr>
              <a:t>It funnels sound into the ear canal.</a:t>
            </a:r>
          </a:p>
        </p:txBody>
      </p:sp>
      <p:sp>
        <p:nvSpPr>
          <p:cNvPr id="21" name="Title 2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>
                <a:solidFill>
                  <a:srgbClr val="C02B4E"/>
                </a:solidFill>
                <a:latin typeface="+mn-lt"/>
              </a:rPr>
              <a:t>Pinna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785" y="1242418"/>
            <a:ext cx="4914430" cy="3919632"/>
          </a:xfrm>
          <a:prstGeom prst="rect">
            <a:avLst/>
          </a:prstGeom>
        </p:spPr>
      </p:pic>
      <p:cxnSp>
        <p:nvCxnSpPr>
          <p:cNvPr id="15" name="Straight Connector 14"/>
          <p:cNvCxnSpPr/>
          <p:nvPr/>
        </p:nvCxnSpPr>
        <p:spPr>
          <a:xfrm flipH="1" flipV="1">
            <a:off x="977777" y="2951431"/>
            <a:ext cx="9052" cy="2320392"/>
          </a:xfrm>
          <a:prstGeom prst="line">
            <a:avLst/>
          </a:prstGeom>
          <a:ln w="28575">
            <a:solidFill>
              <a:srgbClr val="C02B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964406" y="2943225"/>
            <a:ext cx="1150379" cy="8205"/>
          </a:xfrm>
          <a:prstGeom prst="straightConnector1">
            <a:avLst/>
          </a:prstGeom>
          <a:ln w="28575">
            <a:solidFill>
              <a:srgbClr val="C02B4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2916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986829" y="5259127"/>
            <a:ext cx="7401521" cy="882907"/>
          </a:xfrm>
          <a:prstGeom prst="rect">
            <a:avLst/>
          </a:prstGeom>
          <a:solidFill>
            <a:schemeClr val="bg1"/>
          </a:solidFill>
          <a:ln w="28575">
            <a:solidFill>
              <a:srgbClr val="C02B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GB" dirty="0">
                <a:solidFill>
                  <a:srgbClr val="C02B4E"/>
                </a:solidFill>
              </a:rPr>
              <a:t>The </a:t>
            </a:r>
            <a:r>
              <a:rPr lang="en-GB" b="1" dirty="0">
                <a:solidFill>
                  <a:srgbClr val="C02B4E"/>
                </a:solidFill>
              </a:rPr>
              <a:t>ear canal </a:t>
            </a:r>
            <a:r>
              <a:rPr lang="en-GB" dirty="0">
                <a:solidFill>
                  <a:srgbClr val="C02B4E"/>
                </a:solidFill>
              </a:rPr>
              <a:t>is a short tube that transmits sound </a:t>
            </a:r>
            <a:br>
              <a:rPr lang="en-GB" dirty="0">
                <a:solidFill>
                  <a:srgbClr val="C02B4E"/>
                </a:solidFill>
              </a:rPr>
            </a:br>
            <a:r>
              <a:rPr lang="en-GB" dirty="0">
                <a:solidFill>
                  <a:srgbClr val="C02B4E"/>
                </a:solidFill>
              </a:rPr>
              <a:t>from the pinna to the eardrum.</a:t>
            </a:r>
          </a:p>
        </p:txBody>
      </p:sp>
      <p:sp>
        <p:nvSpPr>
          <p:cNvPr id="21" name="Title 2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>
                <a:solidFill>
                  <a:srgbClr val="C02B4E"/>
                </a:solidFill>
                <a:latin typeface="+mn-lt"/>
              </a:rPr>
              <a:t>Ear Canal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785" y="1242418"/>
            <a:ext cx="4914430" cy="3919632"/>
          </a:xfrm>
          <a:prstGeom prst="rect">
            <a:avLst/>
          </a:prstGeom>
        </p:spPr>
      </p:pic>
      <p:cxnSp>
        <p:nvCxnSpPr>
          <p:cNvPr id="15" name="Straight Connector 14"/>
          <p:cNvCxnSpPr/>
          <p:nvPr/>
        </p:nvCxnSpPr>
        <p:spPr>
          <a:xfrm flipH="1" flipV="1">
            <a:off x="964406" y="3522345"/>
            <a:ext cx="22424" cy="1931229"/>
          </a:xfrm>
          <a:prstGeom prst="line">
            <a:avLst/>
          </a:prstGeom>
          <a:ln w="28575">
            <a:solidFill>
              <a:srgbClr val="C02B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950119" y="3509963"/>
            <a:ext cx="3021806" cy="12382"/>
          </a:xfrm>
          <a:prstGeom prst="straightConnector1">
            <a:avLst/>
          </a:prstGeom>
          <a:ln w="28575">
            <a:solidFill>
              <a:srgbClr val="C02B4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5078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986829" y="5271823"/>
            <a:ext cx="7401521" cy="857515"/>
          </a:xfrm>
          <a:prstGeom prst="rect">
            <a:avLst/>
          </a:prstGeom>
          <a:solidFill>
            <a:schemeClr val="bg1"/>
          </a:solidFill>
          <a:ln w="28575">
            <a:solidFill>
              <a:srgbClr val="C02B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GB" dirty="0">
                <a:solidFill>
                  <a:srgbClr val="C02B4E"/>
                </a:solidFill>
              </a:rPr>
              <a:t>The </a:t>
            </a:r>
            <a:r>
              <a:rPr lang="en-GB" b="1" dirty="0">
                <a:solidFill>
                  <a:srgbClr val="C02B4E"/>
                </a:solidFill>
              </a:rPr>
              <a:t>eardrum</a:t>
            </a:r>
            <a:r>
              <a:rPr lang="en-GB" dirty="0">
                <a:solidFill>
                  <a:srgbClr val="C02B4E"/>
                </a:solidFill>
              </a:rPr>
              <a:t> is a thin, tough layer of tissue at the end of </a:t>
            </a:r>
            <a:br>
              <a:rPr lang="en-GB" dirty="0">
                <a:solidFill>
                  <a:srgbClr val="C02B4E"/>
                </a:solidFill>
              </a:rPr>
            </a:br>
            <a:r>
              <a:rPr lang="en-GB" dirty="0">
                <a:solidFill>
                  <a:srgbClr val="C02B4E"/>
                </a:solidFill>
              </a:rPr>
              <a:t>the auditory canal. Sound waves make the eardrum vibrate.</a:t>
            </a:r>
          </a:p>
        </p:txBody>
      </p:sp>
      <p:sp>
        <p:nvSpPr>
          <p:cNvPr id="21" name="Title 2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>
                <a:solidFill>
                  <a:srgbClr val="C02B4E"/>
                </a:solidFill>
                <a:latin typeface="+mn-lt"/>
              </a:rPr>
              <a:t>Eardrum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785" y="1242418"/>
            <a:ext cx="4914430" cy="3919632"/>
          </a:xfrm>
          <a:prstGeom prst="rect">
            <a:avLst/>
          </a:prstGeom>
        </p:spPr>
      </p:pic>
      <p:cxnSp>
        <p:nvCxnSpPr>
          <p:cNvPr id="15" name="Straight Connector 14"/>
          <p:cNvCxnSpPr/>
          <p:nvPr/>
        </p:nvCxnSpPr>
        <p:spPr>
          <a:xfrm flipH="1" flipV="1">
            <a:off x="986829" y="3490913"/>
            <a:ext cx="2" cy="1962661"/>
          </a:xfrm>
          <a:prstGeom prst="line">
            <a:avLst/>
          </a:prstGeom>
          <a:ln w="28575">
            <a:solidFill>
              <a:srgbClr val="C02B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971550" y="3490913"/>
            <a:ext cx="4065270" cy="0"/>
          </a:xfrm>
          <a:prstGeom prst="straightConnector1">
            <a:avLst/>
          </a:prstGeom>
          <a:ln w="28575">
            <a:solidFill>
              <a:srgbClr val="C02B4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4071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986829" y="5271823"/>
            <a:ext cx="7401521" cy="857515"/>
          </a:xfrm>
          <a:prstGeom prst="rect">
            <a:avLst/>
          </a:prstGeom>
          <a:solidFill>
            <a:schemeClr val="bg1"/>
          </a:solidFill>
          <a:ln w="28575">
            <a:solidFill>
              <a:srgbClr val="C02B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GB" b="1" dirty="0">
                <a:solidFill>
                  <a:srgbClr val="C02B4E"/>
                </a:solidFill>
              </a:rPr>
              <a:t>Ear bones, </a:t>
            </a:r>
            <a:r>
              <a:rPr lang="en-GB" dirty="0">
                <a:solidFill>
                  <a:srgbClr val="C02B4E"/>
                </a:solidFill>
              </a:rPr>
              <a:t>or </a:t>
            </a:r>
            <a:r>
              <a:rPr lang="en-GB" dirty="0" err="1">
                <a:solidFill>
                  <a:srgbClr val="C02B4E"/>
                </a:solidFill>
              </a:rPr>
              <a:t>ossicles</a:t>
            </a:r>
            <a:r>
              <a:rPr lang="en-GB" dirty="0">
                <a:solidFill>
                  <a:srgbClr val="C02B4E"/>
                </a:solidFill>
              </a:rPr>
              <a:t>, are three tiny bones that amplify and </a:t>
            </a:r>
            <a:br>
              <a:rPr lang="en-GB" dirty="0">
                <a:solidFill>
                  <a:srgbClr val="C02B4E"/>
                </a:solidFill>
              </a:rPr>
            </a:br>
            <a:r>
              <a:rPr lang="en-GB" dirty="0">
                <a:solidFill>
                  <a:srgbClr val="C02B4E"/>
                </a:solidFill>
              </a:rPr>
              <a:t>transmit the vibrations from the eardrum to the cochlea.</a:t>
            </a:r>
          </a:p>
        </p:txBody>
      </p:sp>
      <p:sp>
        <p:nvSpPr>
          <p:cNvPr id="21" name="Title 2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>
                <a:solidFill>
                  <a:srgbClr val="C02B4E"/>
                </a:solidFill>
                <a:latin typeface="+mn-lt"/>
              </a:rPr>
              <a:t>Ear Bones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785" y="1242418"/>
            <a:ext cx="4914430" cy="3919632"/>
          </a:xfrm>
          <a:prstGeom prst="rect">
            <a:avLst/>
          </a:prstGeom>
        </p:spPr>
      </p:pic>
      <p:cxnSp>
        <p:nvCxnSpPr>
          <p:cNvPr id="15" name="Straight Connector 14"/>
          <p:cNvCxnSpPr/>
          <p:nvPr/>
        </p:nvCxnSpPr>
        <p:spPr>
          <a:xfrm flipH="1" flipV="1">
            <a:off x="964406" y="2876550"/>
            <a:ext cx="22424" cy="2577024"/>
          </a:xfrm>
          <a:prstGeom prst="line">
            <a:avLst/>
          </a:prstGeom>
          <a:ln w="28575">
            <a:solidFill>
              <a:srgbClr val="C02B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950119" y="2876550"/>
            <a:ext cx="4176712" cy="0"/>
          </a:xfrm>
          <a:prstGeom prst="straightConnector1">
            <a:avLst/>
          </a:prstGeom>
          <a:ln w="28575">
            <a:solidFill>
              <a:srgbClr val="C02B4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4449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986829" y="5271823"/>
            <a:ext cx="7401521" cy="857515"/>
          </a:xfrm>
          <a:prstGeom prst="rect">
            <a:avLst/>
          </a:prstGeom>
          <a:solidFill>
            <a:schemeClr val="bg1"/>
          </a:solidFill>
          <a:ln w="28575">
            <a:solidFill>
              <a:srgbClr val="C02B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GB" dirty="0">
                <a:solidFill>
                  <a:srgbClr val="C02B4E"/>
                </a:solidFill>
              </a:rPr>
              <a:t>The </a:t>
            </a:r>
            <a:r>
              <a:rPr lang="en-GB" b="1" dirty="0">
                <a:solidFill>
                  <a:srgbClr val="C02B4E"/>
                </a:solidFill>
              </a:rPr>
              <a:t>cochlea</a:t>
            </a:r>
            <a:r>
              <a:rPr lang="en-GB" dirty="0">
                <a:solidFill>
                  <a:srgbClr val="C02B4E"/>
                </a:solidFill>
              </a:rPr>
              <a:t> is an organ filled with fluid. Receptor cells change vibrations in the fluid into electrical impulses.</a:t>
            </a:r>
          </a:p>
        </p:txBody>
      </p:sp>
      <p:sp>
        <p:nvSpPr>
          <p:cNvPr id="21" name="Title 2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>
                <a:solidFill>
                  <a:srgbClr val="C02B4E"/>
                </a:solidFill>
                <a:latin typeface="+mn-lt"/>
              </a:rPr>
              <a:t>Cochlea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785" y="1242418"/>
            <a:ext cx="4914430" cy="3919632"/>
          </a:xfrm>
          <a:prstGeom prst="rect">
            <a:avLst/>
          </a:prstGeom>
        </p:spPr>
      </p:pic>
      <p:cxnSp>
        <p:nvCxnSpPr>
          <p:cNvPr id="15" name="Straight Connector 14"/>
          <p:cNvCxnSpPr/>
          <p:nvPr/>
        </p:nvCxnSpPr>
        <p:spPr>
          <a:xfrm flipH="1" flipV="1">
            <a:off x="977776" y="2951430"/>
            <a:ext cx="9053" cy="2502143"/>
          </a:xfrm>
          <a:prstGeom prst="line">
            <a:avLst/>
          </a:prstGeom>
          <a:ln w="28575">
            <a:solidFill>
              <a:srgbClr val="C02B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964406" y="2943225"/>
            <a:ext cx="4766438" cy="0"/>
          </a:xfrm>
          <a:prstGeom prst="straightConnector1">
            <a:avLst/>
          </a:prstGeom>
          <a:ln w="28575">
            <a:solidFill>
              <a:srgbClr val="C02B4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4614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986829" y="5271823"/>
            <a:ext cx="7401521" cy="857515"/>
          </a:xfrm>
          <a:prstGeom prst="rect">
            <a:avLst/>
          </a:prstGeom>
          <a:solidFill>
            <a:schemeClr val="bg1"/>
          </a:solidFill>
          <a:ln w="28575">
            <a:solidFill>
              <a:srgbClr val="C02B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GB" dirty="0">
                <a:solidFill>
                  <a:srgbClr val="C02B4E"/>
                </a:solidFill>
              </a:rPr>
              <a:t>The </a:t>
            </a:r>
            <a:r>
              <a:rPr lang="en-GB" b="1" dirty="0">
                <a:solidFill>
                  <a:srgbClr val="C02B4E"/>
                </a:solidFill>
              </a:rPr>
              <a:t>auditory nerve </a:t>
            </a:r>
            <a:r>
              <a:rPr lang="en-GB" dirty="0">
                <a:solidFill>
                  <a:srgbClr val="C02B4E"/>
                </a:solidFill>
              </a:rPr>
              <a:t>contains sensory neurons that </a:t>
            </a:r>
            <a:br>
              <a:rPr lang="en-GB" dirty="0">
                <a:solidFill>
                  <a:srgbClr val="C02B4E"/>
                </a:solidFill>
              </a:rPr>
            </a:br>
            <a:r>
              <a:rPr lang="en-GB" dirty="0">
                <a:solidFill>
                  <a:srgbClr val="C02B4E"/>
                </a:solidFill>
              </a:rPr>
              <a:t>send information to the brain for processing.</a:t>
            </a:r>
          </a:p>
        </p:txBody>
      </p:sp>
      <p:sp>
        <p:nvSpPr>
          <p:cNvPr id="21" name="Title 2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>
                <a:solidFill>
                  <a:srgbClr val="C02B4E"/>
                </a:solidFill>
                <a:latin typeface="+mn-lt"/>
              </a:rPr>
              <a:t>Auditory Nerve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785" y="1242418"/>
            <a:ext cx="4914430" cy="3919632"/>
          </a:xfrm>
          <a:prstGeom prst="rect">
            <a:avLst/>
          </a:prstGeom>
        </p:spPr>
      </p:pic>
      <p:cxnSp>
        <p:nvCxnSpPr>
          <p:cNvPr id="15" name="Straight Connector 14"/>
          <p:cNvCxnSpPr/>
          <p:nvPr/>
        </p:nvCxnSpPr>
        <p:spPr>
          <a:xfrm flipH="1" flipV="1">
            <a:off x="986829" y="2834584"/>
            <a:ext cx="2" cy="2618990"/>
          </a:xfrm>
          <a:prstGeom prst="line">
            <a:avLst/>
          </a:prstGeom>
          <a:ln w="28575">
            <a:solidFill>
              <a:srgbClr val="C02B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974725" y="2832100"/>
            <a:ext cx="5343525" cy="2484"/>
          </a:xfrm>
          <a:prstGeom prst="straightConnector1">
            <a:avLst/>
          </a:prstGeom>
          <a:ln w="28575">
            <a:solidFill>
              <a:srgbClr val="C02B4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9545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Twinkl Template">
      <a:dk1>
        <a:srgbClr val="1C1C1C"/>
      </a:dk1>
      <a:lt1>
        <a:sysClr val="window" lastClr="FFFFFF"/>
      </a:lt1>
      <a:dk2>
        <a:srgbClr val="4A4A4A"/>
      </a:dk2>
      <a:lt2>
        <a:srgbClr val="F4F2F2"/>
      </a:lt2>
      <a:accent1>
        <a:srgbClr val="E34192"/>
      </a:accent1>
      <a:accent2>
        <a:srgbClr val="EB8634"/>
      </a:accent2>
      <a:accent3>
        <a:srgbClr val="E6C734"/>
      </a:accent3>
      <a:accent4>
        <a:srgbClr val="79AD42"/>
      </a:accent4>
      <a:accent5>
        <a:srgbClr val="23A7F9"/>
      </a:accent5>
      <a:accent6>
        <a:srgbClr val="954EBE"/>
      </a:accent6>
      <a:hlink>
        <a:srgbClr val="23A7F9"/>
      </a:hlink>
      <a:folHlink>
        <a:srgbClr val="757070"/>
      </a:folHlink>
    </a:clrScheme>
    <a:fontScheme name="Custom 1">
      <a:majorFont>
        <a:latin typeface="Twinkl Sb"/>
        <a:ea typeface=""/>
        <a:cs typeface=""/>
      </a:majorFont>
      <a:minorFont>
        <a:latin typeface="Twink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18A0DB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owerPoint Template" id="{854539AC-FA50-40BB-9D8D-A753FBF5E510}" vid="{8DACF810-3772-463E-B189-732B086EE0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us2-s-369-parts-of-the-ear-powerpoint</Template>
  <TotalTime>44</TotalTime>
  <Words>190</Words>
  <Application>Microsoft Office PowerPoint</Application>
  <PresentationFormat>On-screen Show (4:3)</PresentationFormat>
  <Paragraphs>22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Twinkl</vt:lpstr>
      <vt:lpstr>Calibri</vt:lpstr>
      <vt:lpstr>Office Theme</vt:lpstr>
      <vt:lpstr>PowerPoint Presentation</vt:lpstr>
      <vt:lpstr>Our Ears</vt:lpstr>
      <vt:lpstr>Look Closely</vt:lpstr>
      <vt:lpstr>Pinna</vt:lpstr>
      <vt:lpstr>Ear Canal</vt:lpstr>
      <vt:lpstr>Eardrum</vt:lpstr>
      <vt:lpstr>Ear Bones</vt:lpstr>
      <vt:lpstr>Cochlea</vt:lpstr>
      <vt:lpstr>Auditory Nerve</vt:lpstr>
      <vt:lpstr>Eustachian Tube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Guidance</dc:title>
  <dc:creator>Thomas Becker</dc:creator>
  <cp:lastModifiedBy>Mr Bell</cp:lastModifiedBy>
  <cp:revision>23</cp:revision>
  <dcterms:created xsi:type="dcterms:W3CDTF">2019-06-16T12:25:35Z</dcterms:created>
  <dcterms:modified xsi:type="dcterms:W3CDTF">2020-05-10T20:42:27Z</dcterms:modified>
</cp:coreProperties>
</file>